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65" r:id="rId3"/>
    <p:sldId id="268" r:id="rId4"/>
    <p:sldId id="258" r:id="rId5"/>
    <p:sldId id="259" r:id="rId6"/>
    <p:sldId id="270" r:id="rId7"/>
    <p:sldId id="267" r:id="rId8"/>
    <p:sldId id="266" r:id="rId9"/>
    <p:sldId id="261" r:id="rId10"/>
    <p:sldId id="262" r:id="rId11"/>
    <p:sldId id="263" r:id="rId12"/>
  </p:sldIdLst>
  <p:sldSz cx="9144000" cy="6858000" type="screen4x3"/>
  <p:notesSz cx="6858000" cy="9144000"/>
  <p:embeddedFontLst>
    <p:embeddedFont>
      <p:font typeface="Brush Script Std" panose="03060802040607070404" pitchFamily="66" charset="0"/>
      <p:regular r:id="rId13"/>
    </p:embeddedFon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Comic Sans MS" panose="030F0702030302020204" pitchFamily="66" charset="0"/>
      <p:regular r:id="rId20"/>
      <p:bold r:id="rId21"/>
      <p:italic r:id="rId22"/>
      <p:boldItalic r:id="rId23"/>
    </p:embeddedFont>
    <p:embeddedFont>
      <p:font typeface="Cooper Black" panose="0208090404030B020404" pitchFamily="18" charset="0"/>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3E48"/>
    <a:srgbClr val="B7C9D3"/>
    <a:srgbClr val="E8CECB"/>
    <a:srgbClr val="3D1E1B"/>
    <a:srgbClr val="7A3C36"/>
    <a:srgbClr val="2E3350"/>
    <a:srgbClr val="7981B2"/>
    <a:srgbClr val="4A206A"/>
    <a:srgbClr val="D6BBEB"/>
    <a:srgbClr val="F4AD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6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74C08-D999-4771-84D0-004F81637732}" type="doc">
      <dgm:prSet loTypeId="urn:microsoft.com/office/officeart/2005/8/layout/venn3" loCatId="relationship" qsTypeId="urn:microsoft.com/office/officeart/2005/8/quickstyle/3d3" qsCatId="3D" csTypeId="urn:microsoft.com/office/officeart/2005/8/colors/colorful4" csCatId="colorful" phldr="1"/>
      <dgm:spPr/>
      <dgm:t>
        <a:bodyPr/>
        <a:lstStyle/>
        <a:p>
          <a:endParaRPr lang="es-ES"/>
        </a:p>
      </dgm:t>
    </dgm:pt>
    <dgm:pt modelId="{92904D65-B55F-480C-83CF-894BF77966CD}">
      <dgm:prSet custT="1"/>
      <dgm:spPr/>
      <dgm:t>
        <a:bodyPr>
          <a:sp3d extrusionH="57150">
            <a:bevelT w="38100" h="38100"/>
          </a:sp3d>
        </a:bodyPr>
        <a:lstStyle/>
        <a:p>
          <a:r>
            <a:rPr lang="es-ES" sz="2800" b="1" dirty="0">
              <a:solidFill>
                <a:schemeClr val="accent4">
                  <a:lumMod val="50000"/>
                </a:schemeClr>
              </a:solidFill>
            </a:rPr>
            <a:t>Leer</a:t>
          </a:r>
        </a:p>
      </dgm:t>
    </dgm:pt>
    <dgm:pt modelId="{FB14FB3F-E39D-4458-BAFC-191DCFBC2138}" type="parTrans" cxnId="{02EECBFE-EE62-4F88-BCC8-D21AF2958B94}">
      <dgm:prSet/>
      <dgm:spPr/>
      <dgm:t>
        <a:bodyPr/>
        <a:lstStyle/>
        <a:p>
          <a:endParaRPr lang="es-ES" sz="2000" b="1"/>
        </a:p>
      </dgm:t>
    </dgm:pt>
    <dgm:pt modelId="{ACAB9B4B-32E3-4025-9636-E53060AA0DB5}" type="sibTrans" cxnId="{02EECBFE-EE62-4F88-BCC8-D21AF2958B94}">
      <dgm:prSet/>
      <dgm:spPr/>
      <dgm:t>
        <a:bodyPr/>
        <a:lstStyle/>
        <a:p>
          <a:endParaRPr lang="es-ES" sz="2000" b="1"/>
        </a:p>
      </dgm:t>
    </dgm:pt>
    <dgm:pt modelId="{029D145D-D9AC-4706-BD72-40994847C80C}">
      <dgm:prSet custT="1"/>
      <dgm:spPr/>
      <dgm:t>
        <a:bodyPr>
          <a:sp3d extrusionH="57150">
            <a:bevelT w="38100" h="38100"/>
          </a:sp3d>
        </a:bodyPr>
        <a:lstStyle/>
        <a:p>
          <a:r>
            <a:rPr lang="es-ES" sz="2000" b="1" dirty="0"/>
            <a:t>Transmitir a otros la Revelación de Jesucristo.</a:t>
          </a:r>
        </a:p>
      </dgm:t>
    </dgm:pt>
    <dgm:pt modelId="{6E667653-08A4-42EF-ADE7-D3B132C0DD43}" type="parTrans" cxnId="{BEFAD8C9-34B3-4DB4-A949-64FA9AA6E5E3}">
      <dgm:prSet/>
      <dgm:spPr/>
      <dgm:t>
        <a:bodyPr/>
        <a:lstStyle/>
        <a:p>
          <a:endParaRPr lang="es-ES" sz="2000" b="1"/>
        </a:p>
      </dgm:t>
    </dgm:pt>
    <dgm:pt modelId="{55672625-A66A-4DF5-B172-FC22F218D603}" type="sibTrans" cxnId="{BEFAD8C9-34B3-4DB4-A949-64FA9AA6E5E3}">
      <dgm:prSet/>
      <dgm:spPr/>
      <dgm:t>
        <a:bodyPr/>
        <a:lstStyle/>
        <a:p>
          <a:endParaRPr lang="es-ES" sz="2000" b="1"/>
        </a:p>
      </dgm:t>
    </dgm:pt>
    <dgm:pt modelId="{522D7FF7-32D7-48B2-B83A-7FA9F4A628A5}">
      <dgm:prSet custT="1"/>
      <dgm:spPr/>
      <dgm:t>
        <a:bodyPr>
          <a:sp3d extrusionH="57150">
            <a:bevelT w="38100" h="38100"/>
          </a:sp3d>
        </a:bodyPr>
        <a:lstStyle/>
        <a:p>
          <a:r>
            <a:rPr lang="es-ES" sz="2800" b="1" dirty="0">
              <a:solidFill>
                <a:schemeClr val="accent6">
                  <a:lumMod val="50000"/>
                </a:schemeClr>
              </a:solidFill>
            </a:rPr>
            <a:t>Oír</a:t>
          </a:r>
        </a:p>
      </dgm:t>
    </dgm:pt>
    <dgm:pt modelId="{DD05F4FB-BFF4-47C0-B467-8AF097ED7C3C}" type="parTrans" cxnId="{2E97FBA0-0CA8-4C4B-AC1F-BB5BC9B6CE00}">
      <dgm:prSet/>
      <dgm:spPr/>
      <dgm:t>
        <a:bodyPr/>
        <a:lstStyle/>
        <a:p>
          <a:endParaRPr lang="es-ES" sz="2000" b="1"/>
        </a:p>
      </dgm:t>
    </dgm:pt>
    <dgm:pt modelId="{54CA981C-33C2-458C-9F9C-91222E64E0F8}" type="sibTrans" cxnId="{2E97FBA0-0CA8-4C4B-AC1F-BB5BC9B6CE00}">
      <dgm:prSet/>
      <dgm:spPr/>
      <dgm:t>
        <a:bodyPr/>
        <a:lstStyle/>
        <a:p>
          <a:endParaRPr lang="es-ES" sz="2000" b="1"/>
        </a:p>
      </dgm:t>
    </dgm:pt>
    <dgm:pt modelId="{0FB28599-4D57-49F5-A6B4-34D8E1BB5EB8}">
      <dgm:prSet custT="1"/>
      <dgm:spPr/>
      <dgm:t>
        <a:bodyPr>
          <a:sp3d extrusionH="57150">
            <a:bevelT w="38100" h="38100"/>
          </a:sp3d>
        </a:bodyPr>
        <a:lstStyle/>
        <a:p>
          <a:r>
            <a:rPr lang="es-ES" sz="2000" b="1" dirty="0"/>
            <a:t>Estudiar atentamente la Revelación de Jesucristo.</a:t>
          </a:r>
        </a:p>
      </dgm:t>
    </dgm:pt>
    <dgm:pt modelId="{ADB190E1-B077-4503-8802-3F728739AD9D}" type="parTrans" cxnId="{57BBB32C-3348-4853-BF17-3B6F1FC1B542}">
      <dgm:prSet/>
      <dgm:spPr/>
      <dgm:t>
        <a:bodyPr/>
        <a:lstStyle/>
        <a:p>
          <a:endParaRPr lang="es-ES" sz="2000" b="1"/>
        </a:p>
      </dgm:t>
    </dgm:pt>
    <dgm:pt modelId="{07E43E57-25E4-4397-B788-833F8EA70B82}" type="sibTrans" cxnId="{57BBB32C-3348-4853-BF17-3B6F1FC1B542}">
      <dgm:prSet/>
      <dgm:spPr/>
      <dgm:t>
        <a:bodyPr/>
        <a:lstStyle/>
        <a:p>
          <a:endParaRPr lang="es-ES" sz="2000" b="1"/>
        </a:p>
      </dgm:t>
    </dgm:pt>
    <dgm:pt modelId="{81DE87F3-24F6-48F5-8270-4936EF354F1A}">
      <dgm:prSet custT="1"/>
      <dgm:spPr/>
      <dgm:t>
        <a:bodyPr>
          <a:sp3d extrusionH="57150">
            <a:bevelT w="38100" h="38100"/>
          </a:sp3d>
        </a:bodyPr>
        <a:lstStyle/>
        <a:p>
          <a:r>
            <a:rPr lang="es-ES" sz="2800" b="1" dirty="0">
              <a:solidFill>
                <a:srgbClr val="002060"/>
              </a:solidFill>
            </a:rPr>
            <a:t>Guardar</a:t>
          </a:r>
        </a:p>
      </dgm:t>
    </dgm:pt>
    <dgm:pt modelId="{67EAF5AF-8294-4BCA-8EA4-79B8A947ED0B}" type="parTrans" cxnId="{FFEF737D-C73D-4314-AB2D-5E622F0D6181}">
      <dgm:prSet/>
      <dgm:spPr/>
      <dgm:t>
        <a:bodyPr/>
        <a:lstStyle/>
        <a:p>
          <a:endParaRPr lang="es-ES" sz="2000" b="1"/>
        </a:p>
      </dgm:t>
    </dgm:pt>
    <dgm:pt modelId="{E0D47839-149E-45B9-99C0-3AD3A1DDEFED}" type="sibTrans" cxnId="{FFEF737D-C73D-4314-AB2D-5E622F0D6181}">
      <dgm:prSet/>
      <dgm:spPr/>
      <dgm:t>
        <a:bodyPr/>
        <a:lstStyle/>
        <a:p>
          <a:endParaRPr lang="es-ES" sz="2000" b="1"/>
        </a:p>
      </dgm:t>
    </dgm:pt>
    <dgm:pt modelId="{F9B261E0-6C22-4D6C-AD8F-61944E4F7D78}">
      <dgm:prSet custT="1"/>
      <dgm:spPr/>
      <dgm:t>
        <a:bodyPr>
          <a:sp3d extrusionH="57150">
            <a:bevelT w="38100" h="38100"/>
          </a:sp3d>
        </a:bodyPr>
        <a:lstStyle/>
        <a:p>
          <a:r>
            <a:rPr lang="es-ES" sz="2000" b="1" dirty="0"/>
            <a:t>Obedecer las instrucciones dadas por la Revelación de Jesucristo.</a:t>
          </a:r>
        </a:p>
      </dgm:t>
    </dgm:pt>
    <dgm:pt modelId="{40E8B00F-976A-453A-866E-0DF3D28B025B}" type="parTrans" cxnId="{819C69FB-D5CC-4B6F-A1D3-0B346A1E2848}">
      <dgm:prSet/>
      <dgm:spPr/>
      <dgm:t>
        <a:bodyPr/>
        <a:lstStyle/>
        <a:p>
          <a:endParaRPr lang="es-ES" sz="2000" b="1"/>
        </a:p>
      </dgm:t>
    </dgm:pt>
    <dgm:pt modelId="{48FFD9AF-32FC-46E7-AF1C-564D9C3A48B0}" type="sibTrans" cxnId="{819C69FB-D5CC-4B6F-A1D3-0B346A1E2848}">
      <dgm:prSet/>
      <dgm:spPr/>
      <dgm:t>
        <a:bodyPr/>
        <a:lstStyle/>
        <a:p>
          <a:endParaRPr lang="es-ES" sz="2000" b="1"/>
        </a:p>
      </dgm:t>
    </dgm:pt>
    <dgm:pt modelId="{7276FFA4-BBDD-467C-82B5-21443567A97C}" type="pres">
      <dgm:prSet presAssocID="{71174C08-D999-4771-84D0-004F81637732}" presName="Name0" presStyleCnt="0">
        <dgm:presLayoutVars>
          <dgm:dir/>
          <dgm:resizeHandles val="exact"/>
        </dgm:presLayoutVars>
      </dgm:prSet>
      <dgm:spPr/>
    </dgm:pt>
    <dgm:pt modelId="{F72CC0B8-0A2A-4B4F-9E5A-B469A23A4D79}" type="pres">
      <dgm:prSet presAssocID="{92904D65-B55F-480C-83CF-894BF77966CD}" presName="Name5" presStyleLbl="vennNode1" presStyleIdx="0" presStyleCnt="3" custLinFactNeighborX="-27417">
        <dgm:presLayoutVars>
          <dgm:bulletEnabled val="1"/>
        </dgm:presLayoutVars>
      </dgm:prSet>
      <dgm:spPr/>
    </dgm:pt>
    <dgm:pt modelId="{D3A09375-6D37-427C-BB13-4C2280F8B61C}" type="pres">
      <dgm:prSet presAssocID="{ACAB9B4B-32E3-4025-9636-E53060AA0DB5}" presName="space" presStyleCnt="0"/>
      <dgm:spPr/>
    </dgm:pt>
    <dgm:pt modelId="{C8347784-75BA-40EA-99E3-3CA358845D01}" type="pres">
      <dgm:prSet presAssocID="{522D7FF7-32D7-48B2-B83A-7FA9F4A628A5}" presName="Name5" presStyleLbl="vennNode1" presStyleIdx="1" presStyleCnt="3">
        <dgm:presLayoutVars>
          <dgm:bulletEnabled val="1"/>
        </dgm:presLayoutVars>
      </dgm:prSet>
      <dgm:spPr/>
    </dgm:pt>
    <dgm:pt modelId="{F6426FFF-F345-454A-82B2-12BBB205A3CA}" type="pres">
      <dgm:prSet presAssocID="{54CA981C-33C2-458C-9F9C-91222E64E0F8}" presName="space" presStyleCnt="0"/>
      <dgm:spPr/>
    </dgm:pt>
    <dgm:pt modelId="{C0B8B06C-C506-4675-84ED-BF8125B328FD}" type="pres">
      <dgm:prSet presAssocID="{81DE87F3-24F6-48F5-8270-4936EF354F1A}" presName="Name5" presStyleLbl="vennNode1" presStyleIdx="2" presStyleCnt="3" custLinFactNeighborX="23088">
        <dgm:presLayoutVars>
          <dgm:bulletEnabled val="1"/>
        </dgm:presLayoutVars>
      </dgm:prSet>
      <dgm:spPr/>
    </dgm:pt>
  </dgm:ptLst>
  <dgm:cxnLst>
    <dgm:cxn modelId="{432D0F0B-A354-4736-8473-440BAA8A0385}" type="presOf" srcId="{0FB28599-4D57-49F5-A6B4-34D8E1BB5EB8}" destId="{C8347784-75BA-40EA-99E3-3CA358845D01}" srcOrd="0" destOrd="1" presId="urn:microsoft.com/office/officeart/2005/8/layout/venn3"/>
    <dgm:cxn modelId="{CECA5716-1EC3-4C84-87C6-A4826AF67B82}" type="presOf" srcId="{029D145D-D9AC-4706-BD72-40994847C80C}" destId="{F72CC0B8-0A2A-4B4F-9E5A-B469A23A4D79}" srcOrd="0" destOrd="1" presId="urn:microsoft.com/office/officeart/2005/8/layout/venn3"/>
    <dgm:cxn modelId="{57BBB32C-3348-4853-BF17-3B6F1FC1B542}" srcId="{522D7FF7-32D7-48B2-B83A-7FA9F4A628A5}" destId="{0FB28599-4D57-49F5-A6B4-34D8E1BB5EB8}" srcOrd="0" destOrd="0" parTransId="{ADB190E1-B077-4503-8802-3F728739AD9D}" sibTransId="{07E43E57-25E4-4397-B788-833F8EA70B82}"/>
    <dgm:cxn modelId="{CCFFEA60-905B-460D-B74C-C89FEF98913A}" type="presOf" srcId="{F9B261E0-6C22-4D6C-AD8F-61944E4F7D78}" destId="{C0B8B06C-C506-4675-84ED-BF8125B328FD}" srcOrd="0" destOrd="1" presId="urn:microsoft.com/office/officeart/2005/8/layout/venn3"/>
    <dgm:cxn modelId="{48F08F64-6EB3-45A1-8369-953FFCF621D4}" type="presOf" srcId="{71174C08-D999-4771-84D0-004F81637732}" destId="{7276FFA4-BBDD-467C-82B5-21443567A97C}" srcOrd="0" destOrd="0" presId="urn:microsoft.com/office/officeart/2005/8/layout/venn3"/>
    <dgm:cxn modelId="{078BB377-324A-4A61-9835-246E201C6AC5}" type="presOf" srcId="{81DE87F3-24F6-48F5-8270-4936EF354F1A}" destId="{C0B8B06C-C506-4675-84ED-BF8125B328FD}" srcOrd="0" destOrd="0" presId="urn:microsoft.com/office/officeart/2005/8/layout/venn3"/>
    <dgm:cxn modelId="{FFEF737D-C73D-4314-AB2D-5E622F0D6181}" srcId="{71174C08-D999-4771-84D0-004F81637732}" destId="{81DE87F3-24F6-48F5-8270-4936EF354F1A}" srcOrd="2" destOrd="0" parTransId="{67EAF5AF-8294-4BCA-8EA4-79B8A947ED0B}" sibTransId="{E0D47839-149E-45B9-99C0-3AD3A1DDEFED}"/>
    <dgm:cxn modelId="{2E97FBA0-0CA8-4C4B-AC1F-BB5BC9B6CE00}" srcId="{71174C08-D999-4771-84D0-004F81637732}" destId="{522D7FF7-32D7-48B2-B83A-7FA9F4A628A5}" srcOrd="1" destOrd="0" parTransId="{DD05F4FB-BFF4-47C0-B467-8AF097ED7C3C}" sibTransId="{54CA981C-33C2-458C-9F9C-91222E64E0F8}"/>
    <dgm:cxn modelId="{424AD9A9-2771-4C09-86D5-599DE8CDA4C2}" type="presOf" srcId="{522D7FF7-32D7-48B2-B83A-7FA9F4A628A5}" destId="{C8347784-75BA-40EA-99E3-3CA358845D01}" srcOrd="0" destOrd="0" presId="urn:microsoft.com/office/officeart/2005/8/layout/venn3"/>
    <dgm:cxn modelId="{BEFAD8C9-34B3-4DB4-A949-64FA9AA6E5E3}" srcId="{92904D65-B55F-480C-83CF-894BF77966CD}" destId="{029D145D-D9AC-4706-BD72-40994847C80C}" srcOrd="0" destOrd="0" parTransId="{6E667653-08A4-42EF-ADE7-D3B132C0DD43}" sibTransId="{55672625-A66A-4DF5-B172-FC22F218D603}"/>
    <dgm:cxn modelId="{34AD1DF8-9E70-49E9-8E61-43EF3C500181}" type="presOf" srcId="{92904D65-B55F-480C-83CF-894BF77966CD}" destId="{F72CC0B8-0A2A-4B4F-9E5A-B469A23A4D79}" srcOrd="0" destOrd="0" presId="urn:microsoft.com/office/officeart/2005/8/layout/venn3"/>
    <dgm:cxn modelId="{819C69FB-D5CC-4B6F-A1D3-0B346A1E2848}" srcId="{81DE87F3-24F6-48F5-8270-4936EF354F1A}" destId="{F9B261E0-6C22-4D6C-AD8F-61944E4F7D78}" srcOrd="0" destOrd="0" parTransId="{40E8B00F-976A-453A-866E-0DF3D28B025B}" sibTransId="{48FFD9AF-32FC-46E7-AF1C-564D9C3A48B0}"/>
    <dgm:cxn modelId="{02EECBFE-EE62-4F88-BCC8-D21AF2958B94}" srcId="{71174C08-D999-4771-84D0-004F81637732}" destId="{92904D65-B55F-480C-83CF-894BF77966CD}" srcOrd="0" destOrd="0" parTransId="{FB14FB3F-E39D-4458-BAFC-191DCFBC2138}" sibTransId="{ACAB9B4B-32E3-4025-9636-E53060AA0DB5}"/>
    <dgm:cxn modelId="{1802A3E5-46D2-4F5C-9669-9D59913A5ADD}" type="presParOf" srcId="{7276FFA4-BBDD-467C-82B5-21443567A97C}" destId="{F72CC0B8-0A2A-4B4F-9E5A-B469A23A4D79}" srcOrd="0" destOrd="0" presId="urn:microsoft.com/office/officeart/2005/8/layout/venn3"/>
    <dgm:cxn modelId="{DAA09E17-17AB-4C8F-8640-A7600AC2B5C7}" type="presParOf" srcId="{7276FFA4-BBDD-467C-82B5-21443567A97C}" destId="{D3A09375-6D37-427C-BB13-4C2280F8B61C}" srcOrd="1" destOrd="0" presId="urn:microsoft.com/office/officeart/2005/8/layout/venn3"/>
    <dgm:cxn modelId="{3F3E1DD0-3D46-4268-966F-607AD6BF0E54}" type="presParOf" srcId="{7276FFA4-BBDD-467C-82B5-21443567A97C}" destId="{C8347784-75BA-40EA-99E3-3CA358845D01}" srcOrd="2" destOrd="0" presId="urn:microsoft.com/office/officeart/2005/8/layout/venn3"/>
    <dgm:cxn modelId="{A488FECC-1BC4-4887-B89B-CD7B7682AF33}" type="presParOf" srcId="{7276FFA4-BBDD-467C-82B5-21443567A97C}" destId="{F6426FFF-F345-454A-82B2-12BBB205A3CA}" srcOrd="3" destOrd="0" presId="urn:microsoft.com/office/officeart/2005/8/layout/venn3"/>
    <dgm:cxn modelId="{B012A8F9-B4FB-46DA-839E-612F8523A996}" type="presParOf" srcId="{7276FFA4-BBDD-467C-82B5-21443567A97C}" destId="{C0B8B06C-C506-4675-84ED-BF8125B328FD}"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CC0B8-0A2A-4B4F-9E5A-B469A23A4D79}">
      <dsp:nvSpPr>
        <dsp:cNvPr id="0" name=""/>
        <dsp:cNvSpPr/>
      </dsp:nvSpPr>
      <dsp:spPr>
        <a:xfrm>
          <a:off x="269957" y="2012"/>
          <a:ext cx="3017847" cy="3017847"/>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6082" tIns="35560" rIns="166082" bIns="35560" numCol="1" spcCol="1270" anchor="ctr" anchorCtr="1">
          <a:noAutofit/>
          <a:sp3d extrusionH="57150">
            <a:bevelT w="38100" h="38100"/>
          </a:sp3d>
        </a:bodyPr>
        <a:lstStyle/>
        <a:p>
          <a:pPr marL="0" lvl="0" indent="0" algn="l" defTabSz="1244600">
            <a:lnSpc>
              <a:spcPct val="90000"/>
            </a:lnSpc>
            <a:spcBef>
              <a:spcPct val="0"/>
            </a:spcBef>
            <a:spcAft>
              <a:spcPct val="35000"/>
            </a:spcAft>
            <a:buNone/>
          </a:pPr>
          <a:r>
            <a:rPr lang="es-ES" sz="2800" b="1" kern="1200" dirty="0">
              <a:solidFill>
                <a:schemeClr val="accent4">
                  <a:lumMod val="50000"/>
                </a:schemeClr>
              </a:solidFill>
            </a:rPr>
            <a:t>Leer</a:t>
          </a:r>
        </a:p>
        <a:p>
          <a:pPr marL="228600" lvl="1" indent="-228600" algn="l" defTabSz="889000">
            <a:lnSpc>
              <a:spcPct val="90000"/>
            </a:lnSpc>
            <a:spcBef>
              <a:spcPct val="0"/>
            </a:spcBef>
            <a:spcAft>
              <a:spcPct val="15000"/>
            </a:spcAft>
            <a:buChar char="•"/>
          </a:pPr>
          <a:r>
            <a:rPr lang="es-ES" sz="2000" b="1" kern="1200" dirty="0"/>
            <a:t>Transmitir a otros la Revelación de Jesucristo.</a:t>
          </a:r>
        </a:p>
      </dsp:txBody>
      <dsp:txXfrm>
        <a:off x="711910" y="443965"/>
        <a:ext cx="2133941" cy="2133941"/>
      </dsp:txXfrm>
    </dsp:sp>
    <dsp:sp modelId="{C8347784-75BA-40EA-99E3-3CA358845D01}">
      <dsp:nvSpPr>
        <dsp:cNvPr id="0" name=""/>
        <dsp:cNvSpPr/>
      </dsp:nvSpPr>
      <dsp:spPr>
        <a:xfrm>
          <a:off x="2849716" y="2012"/>
          <a:ext cx="3017847" cy="3017847"/>
        </a:xfrm>
        <a:prstGeom prst="ellipse">
          <a:avLst/>
        </a:prstGeom>
        <a:solidFill>
          <a:schemeClr val="accent4">
            <a:alpha val="50000"/>
            <a:hueOff val="4900445"/>
            <a:satOff val="-20388"/>
            <a:lumOff val="4804"/>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6082" tIns="35560" rIns="166082" bIns="35560" numCol="1" spcCol="1270" anchor="ctr" anchorCtr="1">
          <a:noAutofit/>
          <a:sp3d extrusionH="57150">
            <a:bevelT w="38100" h="38100"/>
          </a:sp3d>
        </a:bodyPr>
        <a:lstStyle/>
        <a:p>
          <a:pPr marL="0" lvl="0" indent="0" algn="l" defTabSz="1244600">
            <a:lnSpc>
              <a:spcPct val="90000"/>
            </a:lnSpc>
            <a:spcBef>
              <a:spcPct val="0"/>
            </a:spcBef>
            <a:spcAft>
              <a:spcPct val="35000"/>
            </a:spcAft>
            <a:buNone/>
          </a:pPr>
          <a:r>
            <a:rPr lang="es-ES" sz="2800" b="1" kern="1200" dirty="0">
              <a:solidFill>
                <a:schemeClr val="accent6">
                  <a:lumMod val="50000"/>
                </a:schemeClr>
              </a:solidFill>
            </a:rPr>
            <a:t>Oír</a:t>
          </a:r>
        </a:p>
        <a:p>
          <a:pPr marL="228600" lvl="1" indent="-228600" algn="l" defTabSz="889000">
            <a:lnSpc>
              <a:spcPct val="90000"/>
            </a:lnSpc>
            <a:spcBef>
              <a:spcPct val="0"/>
            </a:spcBef>
            <a:spcAft>
              <a:spcPct val="15000"/>
            </a:spcAft>
            <a:buChar char="•"/>
          </a:pPr>
          <a:r>
            <a:rPr lang="es-ES" sz="2000" b="1" kern="1200" dirty="0"/>
            <a:t>Estudiar atentamente la Revelación de Jesucristo.</a:t>
          </a:r>
        </a:p>
      </dsp:txBody>
      <dsp:txXfrm>
        <a:off x="3291669" y="443965"/>
        <a:ext cx="2133941" cy="2133941"/>
      </dsp:txXfrm>
    </dsp:sp>
    <dsp:sp modelId="{C0B8B06C-C506-4675-84ED-BF8125B328FD}">
      <dsp:nvSpPr>
        <dsp:cNvPr id="0" name=""/>
        <dsp:cNvSpPr/>
      </dsp:nvSpPr>
      <dsp:spPr>
        <a:xfrm>
          <a:off x="5403346" y="2012"/>
          <a:ext cx="3017847" cy="3017847"/>
        </a:xfrm>
        <a:prstGeom prst="ellipse">
          <a:avLst/>
        </a:prstGeom>
        <a:solidFill>
          <a:schemeClr val="accent4">
            <a:alpha val="50000"/>
            <a:hueOff val="9800891"/>
            <a:satOff val="-40777"/>
            <a:lumOff val="9608"/>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66082" tIns="35560" rIns="166082" bIns="35560" numCol="1" spcCol="1270" anchor="ctr" anchorCtr="1">
          <a:noAutofit/>
          <a:sp3d extrusionH="57150">
            <a:bevelT w="38100" h="38100"/>
          </a:sp3d>
        </a:bodyPr>
        <a:lstStyle/>
        <a:p>
          <a:pPr marL="0" lvl="0" indent="0" algn="l" defTabSz="1244600">
            <a:lnSpc>
              <a:spcPct val="90000"/>
            </a:lnSpc>
            <a:spcBef>
              <a:spcPct val="0"/>
            </a:spcBef>
            <a:spcAft>
              <a:spcPct val="35000"/>
            </a:spcAft>
            <a:buNone/>
          </a:pPr>
          <a:r>
            <a:rPr lang="es-ES" sz="2800" b="1" kern="1200" dirty="0">
              <a:solidFill>
                <a:srgbClr val="002060"/>
              </a:solidFill>
            </a:rPr>
            <a:t>Guardar</a:t>
          </a:r>
        </a:p>
        <a:p>
          <a:pPr marL="228600" lvl="1" indent="-228600" algn="l" defTabSz="889000">
            <a:lnSpc>
              <a:spcPct val="90000"/>
            </a:lnSpc>
            <a:spcBef>
              <a:spcPct val="0"/>
            </a:spcBef>
            <a:spcAft>
              <a:spcPct val="15000"/>
            </a:spcAft>
            <a:buChar char="•"/>
          </a:pPr>
          <a:r>
            <a:rPr lang="es-ES" sz="2000" b="1" kern="1200" dirty="0"/>
            <a:t>Obedecer las instrucciones dadas por la Revelación de Jesucristo.</a:t>
          </a:r>
        </a:p>
      </dsp:txBody>
      <dsp:txXfrm>
        <a:off x="5845299" y="443965"/>
        <a:ext cx="2133941" cy="2133941"/>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4CA2CD7-890A-4DD3-875C-CA0A3C5AEFAC}" type="datetimeFigureOut">
              <a:rPr lang="es-ES" smtClean="0"/>
              <a:t>30/12/2018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417863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CA2CD7-890A-4DD3-875C-CA0A3C5AEFAC}" type="datetimeFigureOut">
              <a:rPr lang="es-ES" smtClean="0"/>
              <a:t>30/12/2018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977962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CA2CD7-890A-4DD3-875C-CA0A3C5AEFAC}" type="datetimeFigureOut">
              <a:rPr lang="es-ES" smtClean="0"/>
              <a:t>30/12/2018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1617346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4CA2CD7-890A-4DD3-875C-CA0A3C5AEFAC}" type="datetimeFigureOut">
              <a:rPr lang="es-ES" smtClean="0"/>
              <a:t>30/12/2018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3141196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F4CA2CD7-890A-4DD3-875C-CA0A3C5AEFAC}" type="datetimeFigureOut">
              <a:rPr lang="es-ES" smtClean="0"/>
              <a:t>30/12/2018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3464518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4CA2CD7-890A-4DD3-875C-CA0A3C5AEFAC}" type="datetimeFigureOut">
              <a:rPr lang="es-ES" smtClean="0"/>
              <a:t>30/12/2018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650231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4CA2CD7-890A-4DD3-875C-CA0A3C5AEFAC}" type="datetimeFigureOut">
              <a:rPr lang="es-ES" smtClean="0"/>
              <a:t>30/12/2018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1284361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4CA2CD7-890A-4DD3-875C-CA0A3C5AEFAC}" type="datetimeFigureOut">
              <a:rPr lang="es-ES" smtClean="0"/>
              <a:t>30/12/2018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4066211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CA2CD7-890A-4DD3-875C-CA0A3C5AEFAC}" type="datetimeFigureOut">
              <a:rPr lang="es-ES" smtClean="0"/>
              <a:t>30/12/2018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46536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4CA2CD7-890A-4DD3-875C-CA0A3C5AEFAC}" type="datetimeFigureOut">
              <a:rPr lang="es-ES" smtClean="0"/>
              <a:t>30/12/2018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1058764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F4CA2CD7-890A-4DD3-875C-CA0A3C5AEFAC}" type="datetimeFigureOut">
              <a:rPr lang="es-ES" smtClean="0"/>
              <a:t>30/12/2018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3794D6A-C04B-4840-8E63-33552E9D750E}" type="slidenum">
              <a:rPr lang="es-ES" smtClean="0"/>
              <a:t>‹Nº›</a:t>
            </a:fld>
            <a:endParaRPr lang="es-ES"/>
          </a:p>
        </p:txBody>
      </p:sp>
    </p:spTree>
    <p:extLst>
      <p:ext uri="{BB962C8B-B14F-4D97-AF65-F5344CB8AC3E}">
        <p14:creationId xmlns:p14="http://schemas.microsoft.com/office/powerpoint/2010/main" val="1665951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A2CD7-890A-4DD3-875C-CA0A3C5AEFAC}" type="datetimeFigureOut">
              <a:rPr lang="es-ES" smtClean="0"/>
              <a:t>30/12/2018</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94D6A-C04B-4840-8E63-33552E9D750E}" type="slidenum">
              <a:rPr lang="es-ES" smtClean="0"/>
              <a:t>‹Nº›</a:t>
            </a:fld>
            <a:endParaRPr lang="es-ES"/>
          </a:p>
        </p:txBody>
      </p:sp>
    </p:spTree>
    <p:extLst>
      <p:ext uri="{BB962C8B-B14F-4D97-AF65-F5344CB8AC3E}">
        <p14:creationId xmlns:p14="http://schemas.microsoft.com/office/powerpoint/2010/main" val="2042645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DC98A8A-4F15-4878-91B3-3A4A2B71E61F}"/>
              </a:ext>
            </a:extLst>
          </p:cNvPr>
          <p:cNvSpPr txBox="1"/>
          <p:nvPr/>
        </p:nvSpPr>
        <p:spPr>
          <a:xfrm>
            <a:off x="0" y="113204"/>
            <a:ext cx="9144000" cy="1107996"/>
          </a:xfrm>
          <a:prstGeom prst="rect">
            <a:avLst/>
          </a:prstGeom>
          <a:noFill/>
        </p:spPr>
        <p:txBody>
          <a:bodyPr wrap="square" rtlCol="0">
            <a:spAutoFit/>
          </a:bodyPr>
          <a:lstStyle/>
          <a:p>
            <a:pPr algn="ctr"/>
            <a:r>
              <a:rPr lang="es-ES" sz="6600" dirty="0">
                <a:ln w="0"/>
                <a:effectLst>
                  <a:outerShdw blurRad="38100" dist="19050" dir="2700000" algn="tl" rotWithShape="0">
                    <a:schemeClr val="dk1">
                      <a:alpha val="40000"/>
                    </a:schemeClr>
                  </a:outerShdw>
                </a:effectLst>
                <a:latin typeface="Brush Script Std" panose="03060802040607070404" pitchFamily="66" charset="0"/>
              </a:rPr>
              <a:t>El evangelio de Patmos</a:t>
            </a:r>
          </a:p>
        </p:txBody>
      </p:sp>
      <p:sp>
        <p:nvSpPr>
          <p:cNvPr id="5" name="CuadroTexto 4">
            <a:extLst>
              <a:ext uri="{FF2B5EF4-FFF2-40B4-BE49-F238E27FC236}">
                <a16:creationId xmlns:a16="http://schemas.microsoft.com/office/drawing/2014/main" id="{C3CC4CA5-048C-4054-B0B4-AF65ADC51AA2}"/>
              </a:ext>
            </a:extLst>
          </p:cNvPr>
          <p:cNvSpPr txBox="1"/>
          <p:nvPr/>
        </p:nvSpPr>
        <p:spPr>
          <a:xfrm>
            <a:off x="5516532" y="6492240"/>
            <a:ext cx="3627468" cy="369332"/>
          </a:xfrm>
          <a:prstGeom prst="rect">
            <a:avLst/>
          </a:prstGeom>
          <a:noFill/>
        </p:spPr>
        <p:txBody>
          <a:bodyPr wrap="none" rtlCol="0">
            <a:spAutoFit/>
          </a:bodyPr>
          <a:lstStyle/>
          <a:p>
            <a:pPr algn="r"/>
            <a:r>
              <a:rPr lang="es-ES" b="1" dirty="0">
                <a:solidFill>
                  <a:schemeClr val="bg1"/>
                </a:solidFill>
              </a:rPr>
              <a:t>Lección 1 para el 5 de enero de 2019</a:t>
            </a:r>
          </a:p>
        </p:txBody>
      </p:sp>
    </p:spTree>
    <p:extLst>
      <p:ext uri="{BB962C8B-B14F-4D97-AF65-F5344CB8AC3E}">
        <p14:creationId xmlns:p14="http://schemas.microsoft.com/office/powerpoint/2010/main" val="2856638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26E9322-854D-4DC4-ABD8-37DE752AD83A}"/>
              </a:ext>
            </a:extLst>
          </p:cNvPr>
          <p:cNvSpPr txBox="1"/>
          <p:nvPr/>
        </p:nvSpPr>
        <p:spPr>
          <a:xfrm>
            <a:off x="0" y="34836"/>
            <a:ext cx="7047936" cy="769441"/>
          </a:xfrm>
          <a:prstGeom prst="rect">
            <a:avLst/>
          </a:prstGeom>
          <a:noFill/>
        </p:spPr>
        <p:txBody>
          <a:bodyPr wrap="square" rtlCol="0">
            <a:spAutoFit/>
          </a:bodyPr>
          <a:lstStyle/>
          <a:p>
            <a:pPr algn="ctr"/>
            <a:r>
              <a:rPr lang="es-ES" sz="4400" dirty="0">
                <a:ln w="0"/>
                <a:effectLst>
                  <a:outerShdw blurRad="38100" dist="19050" dir="2700000" algn="tl" rotWithShape="0">
                    <a:schemeClr val="dk1">
                      <a:alpha val="40000"/>
                    </a:schemeClr>
                  </a:outerShdw>
                </a:effectLst>
              </a:rPr>
              <a:t>EL TEMA CENTRAL</a:t>
            </a:r>
          </a:p>
        </p:txBody>
      </p:sp>
      <p:sp>
        <p:nvSpPr>
          <p:cNvPr id="3" name="Rectángulo 2">
            <a:extLst>
              <a:ext uri="{FF2B5EF4-FFF2-40B4-BE49-F238E27FC236}">
                <a16:creationId xmlns:a16="http://schemas.microsoft.com/office/drawing/2014/main" id="{4EA958F6-DF6A-45DD-984D-9E74576C4BF4}"/>
              </a:ext>
            </a:extLst>
          </p:cNvPr>
          <p:cNvSpPr/>
          <p:nvPr/>
        </p:nvSpPr>
        <p:spPr>
          <a:xfrm>
            <a:off x="149295" y="660127"/>
            <a:ext cx="6338591" cy="923330"/>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2C3E48"/>
                </a:solidFill>
                <a:latin typeface="Comic Sans MS" panose="030F0702030302020204" pitchFamily="66" charset="0"/>
              </a:rPr>
              <a:t>“He aquí que viene con las nubes, y todo ojo le verá, y los que le traspasaron; y todos los linajes de la tierra harán lamentación por él. Sí, amén” </a:t>
            </a:r>
            <a:r>
              <a:rPr lang="es-ES" sz="1600" b="1" dirty="0">
                <a:solidFill>
                  <a:srgbClr val="2C3E48"/>
                </a:solidFill>
                <a:latin typeface="Comic Sans MS" panose="030F0702030302020204" pitchFamily="66" charset="0"/>
              </a:rPr>
              <a:t>(Apocalipsis 1:7)</a:t>
            </a:r>
            <a:endParaRPr lang="es-ES" b="1" dirty="0">
              <a:solidFill>
                <a:srgbClr val="2C3E48"/>
              </a:solidFill>
              <a:latin typeface="Comic Sans MS" panose="030F0702030302020204" pitchFamily="66" charset="0"/>
            </a:endParaRPr>
          </a:p>
        </p:txBody>
      </p:sp>
      <p:sp>
        <p:nvSpPr>
          <p:cNvPr id="4" name="CuadroTexto 3">
            <a:extLst>
              <a:ext uri="{FF2B5EF4-FFF2-40B4-BE49-F238E27FC236}">
                <a16:creationId xmlns:a16="http://schemas.microsoft.com/office/drawing/2014/main" id="{F98A7D45-373B-457E-AA80-D4885F8DC599}"/>
              </a:ext>
            </a:extLst>
          </p:cNvPr>
          <p:cNvSpPr txBox="1"/>
          <p:nvPr/>
        </p:nvSpPr>
        <p:spPr>
          <a:xfrm>
            <a:off x="95794" y="1610410"/>
            <a:ext cx="5268686" cy="2631490"/>
          </a:xfrm>
          <a:prstGeom prst="rect">
            <a:avLst/>
          </a:prstGeom>
          <a:noFill/>
        </p:spPr>
        <p:txBody>
          <a:bodyPr wrap="square" rtlCol="0">
            <a:spAutoFit/>
          </a:bodyPr>
          <a:lstStyle/>
          <a:p>
            <a:pPr>
              <a:spcBef>
                <a:spcPts val="600"/>
              </a:spcBef>
            </a:pPr>
            <a:r>
              <a:rPr lang="es-ES" sz="2000" b="1" dirty="0"/>
              <a:t>Jesús viene con las nubes (Mateo 24:30). Todos, los que estemos vivos y los que participen de la resurrección especial, lo veremos venir (Daniel 12:2). Los que le traspasaron harán lamentación por Él (Zacarías 12:10).</a:t>
            </a:r>
          </a:p>
          <a:p>
            <a:pPr>
              <a:spcBef>
                <a:spcPts val="600"/>
              </a:spcBef>
            </a:pPr>
            <a:r>
              <a:rPr lang="es-ES" sz="2000" b="1" dirty="0"/>
              <a:t>Jesús vendrá literal y personalmente con gloria y majestad. Éste es el evento hacia el cual avanza la historia.</a:t>
            </a:r>
          </a:p>
        </p:txBody>
      </p:sp>
      <p:pic>
        <p:nvPicPr>
          <p:cNvPr id="6" name="Imagen 5" descr="Imagen que contiene arco iris, naturaleza&#10;&#10;Descripción generada automáticamente">
            <a:extLst>
              <a:ext uri="{FF2B5EF4-FFF2-40B4-BE49-F238E27FC236}">
                <a16:creationId xmlns:a16="http://schemas.microsoft.com/office/drawing/2014/main" id="{80E04AE3-7592-45B2-A9DE-9C4EBE5AD2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44238" y="2094432"/>
            <a:ext cx="3703968" cy="2083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descr="Imagen que contiene persona, exterior, hombre, naturaleza&#10;&#10;Descripción generada automáticamente">
            <a:extLst>
              <a:ext uri="{FF2B5EF4-FFF2-40B4-BE49-F238E27FC236}">
                <a16:creationId xmlns:a16="http://schemas.microsoft.com/office/drawing/2014/main" id="{F7583455-8627-4C3E-937C-56218B3F5C0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794" y="4361578"/>
            <a:ext cx="2184602" cy="24383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n 11" descr="Imagen que contiene cortina, surf, mobiliario&#10;&#10;Descripción generada automáticamente">
            <a:extLst>
              <a:ext uri="{FF2B5EF4-FFF2-40B4-BE49-F238E27FC236}">
                <a16:creationId xmlns:a16="http://schemas.microsoft.com/office/drawing/2014/main" id="{1DB0B1E7-5091-4686-A322-245340CCD4C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084296" y="4294154"/>
            <a:ext cx="1963910" cy="250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descr="Imagen que contiene hierba, exterior, persona, personas&#10;&#10;Descripción generada automáticamente">
            <a:extLst>
              <a:ext uri="{FF2B5EF4-FFF2-40B4-BE49-F238E27FC236}">
                <a16:creationId xmlns:a16="http://schemas.microsoft.com/office/drawing/2014/main" id="{93BD16BE-5411-4507-AE17-F5F670988F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87886" y="98235"/>
            <a:ext cx="2576284" cy="1932212"/>
          </a:xfrm>
          <a:prstGeom prst="rect">
            <a:avLst/>
          </a:prstGeom>
          <a:ln>
            <a:noFill/>
          </a:ln>
          <a:effectLst>
            <a:softEdge rad="112500"/>
          </a:effectLst>
        </p:spPr>
      </p:pic>
      <p:sp>
        <p:nvSpPr>
          <p:cNvPr id="15" name="Rectángulo 14">
            <a:extLst>
              <a:ext uri="{FF2B5EF4-FFF2-40B4-BE49-F238E27FC236}">
                <a16:creationId xmlns:a16="http://schemas.microsoft.com/office/drawing/2014/main" id="{AE6F2FBF-7085-4778-BB4C-C7047E8F6C83}"/>
              </a:ext>
            </a:extLst>
          </p:cNvPr>
          <p:cNvSpPr/>
          <p:nvPr/>
        </p:nvSpPr>
        <p:spPr>
          <a:xfrm>
            <a:off x="2333897" y="4180937"/>
            <a:ext cx="4792691" cy="2631490"/>
          </a:xfrm>
          <a:prstGeom prst="rect">
            <a:avLst/>
          </a:prstGeom>
        </p:spPr>
        <p:txBody>
          <a:bodyPr wrap="square">
            <a:spAutoFit/>
          </a:bodyPr>
          <a:lstStyle/>
          <a:p>
            <a:pPr>
              <a:spcBef>
                <a:spcPts val="600"/>
              </a:spcBef>
            </a:pPr>
            <a:r>
              <a:rPr lang="es-ES" sz="2000" b="1" dirty="0"/>
              <a:t>A través del Apocalipsis encontramos continuas referencias a la Segunda Venida de Jesús. Él traerá liberación para los que le esperan y juicio para los que lo desprecian.</a:t>
            </a:r>
          </a:p>
          <a:p>
            <a:pPr>
              <a:spcBef>
                <a:spcPts val="600"/>
              </a:spcBef>
            </a:pPr>
            <a:r>
              <a:rPr lang="es-ES" sz="2000" b="1" dirty="0"/>
              <a:t>Juan afirma categóricamente la certeza de la Segunda Venida con una misma expresión en dos idiomas: “Cierto” [</a:t>
            </a:r>
            <a:r>
              <a:rPr lang="es-ES" sz="2000" i="1" dirty="0" err="1"/>
              <a:t>nai</a:t>
            </a:r>
            <a:r>
              <a:rPr lang="es-ES" sz="2000" b="1" dirty="0"/>
              <a:t> (gr.), </a:t>
            </a:r>
            <a:r>
              <a:rPr lang="es-ES" sz="2000" i="1" dirty="0"/>
              <a:t>amén</a:t>
            </a:r>
            <a:r>
              <a:rPr lang="es-ES" sz="2000" b="1" dirty="0"/>
              <a:t> (</a:t>
            </a:r>
            <a:r>
              <a:rPr lang="es-ES" sz="2000" b="1" dirty="0" err="1"/>
              <a:t>heb</a:t>
            </a:r>
            <a:r>
              <a:rPr lang="es-ES" sz="2000" b="1" dirty="0"/>
              <a:t>.)].</a:t>
            </a:r>
          </a:p>
        </p:txBody>
      </p:sp>
    </p:spTree>
    <p:extLst>
      <p:ext uri="{BB962C8B-B14F-4D97-AF65-F5344CB8AC3E}">
        <p14:creationId xmlns:p14="http://schemas.microsoft.com/office/powerpoint/2010/main" val="1221199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37" presetClass="entr" presetSubtype="0" fill="hold" grpId="0" nodeType="afterEffect">
                                  <p:stCondLst>
                                    <p:cond delay="0"/>
                                  </p:stCondLst>
                                  <p:childTnLst>
                                    <p:set>
                                      <p:cBhvr>
                                        <p:cTn id="38" dur="1" fill="hold">
                                          <p:stCondLst>
                                            <p:cond delay="0"/>
                                          </p:stCondLst>
                                        </p:cTn>
                                        <p:tgtEl>
                                          <p:spTgt spid="4">
                                            <p:txEl>
                                              <p:pRg st="1" end="1"/>
                                            </p:txEl>
                                          </p:spTgt>
                                        </p:tgtEl>
                                        <p:attrNameLst>
                                          <p:attrName>style.visibility</p:attrName>
                                        </p:attrNameLst>
                                      </p:cBhvr>
                                      <p:to>
                                        <p:strVal val="visible"/>
                                      </p:to>
                                    </p:set>
                                    <p:animEffect transition="in" filter="fade">
                                      <p:cBhvr>
                                        <p:cTn id="39" dur="1000"/>
                                        <p:tgtEl>
                                          <p:spTgt spid="4">
                                            <p:txEl>
                                              <p:pRg st="1" end="1"/>
                                            </p:txEl>
                                          </p:spTgt>
                                        </p:tgtEl>
                                      </p:cBhvr>
                                    </p:animEffect>
                                    <p:anim calcmode="lin" valueType="num">
                                      <p:cBhvr>
                                        <p:cTn id="4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1000"/>
                                        <p:tgtEl>
                                          <p:spTgt spid="15">
                                            <p:txEl>
                                              <p:pRg st="0" end="0"/>
                                            </p:txEl>
                                          </p:spTgt>
                                        </p:tgtEl>
                                      </p:cBhvr>
                                    </p:animEffect>
                                    <p:anim calcmode="lin" valueType="num">
                                      <p:cBhvr>
                                        <p:cTn id="5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15">
                                            <p:txEl>
                                              <p:pRg st="1" end="1"/>
                                            </p:txEl>
                                          </p:spTgt>
                                        </p:tgtEl>
                                        <p:attrNameLst>
                                          <p:attrName>style.visibility</p:attrName>
                                        </p:attrNameLst>
                                      </p:cBhvr>
                                      <p:to>
                                        <p:strVal val="visible"/>
                                      </p:to>
                                    </p:set>
                                    <p:animEffect transition="in" filter="fade">
                                      <p:cBhvr>
                                        <p:cTn id="59" dur="1000"/>
                                        <p:tgtEl>
                                          <p:spTgt spid="15">
                                            <p:txEl>
                                              <p:pRg st="1" end="1"/>
                                            </p:txEl>
                                          </p:spTgt>
                                        </p:tgtEl>
                                      </p:cBhvr>
                                    </p:animEffect>
                                    <p:anim calcmode="lin" valueType="num">
                                      <p:cBhvr>
                                        <p:cTn id="6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6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1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EBC33-EF82-4342-A436-6A0EBB7CF096}"/>
              </a:ext>
            </a:extLst>
          </p:cNvPr>
          <p:cNvSpPr/>
          <p:nvPr/>
        </p:nvSpPr>
        <p:spPr>
          <a:xfrm>
            <a:off x="583478" y="672127"/>
            <a:ext cx="7916090" cy="5247590"/>
          </a:xfrm>
          <a:prstGeom prst="rect">
            <a:avLst/>
          </a:prstGeom>
        </p:spPr>
        <p:txBody>
          <a:bodyPr wrap="square">
            <a:spAutoFit/>
          </a:bodyPr>
          <a:lstStyle/>
          <a:p>
            <a:pPr>
              <a:spcBef>
                <a:spcPts val="600"/>
              </a:spcBef>
            </a:pPr>
            <a:r>
              <a:rPr lang="es-ES" sz="2200" dirty="0">
                <a:latin typeface="Cooper Black" panose="0208090404030B020404" pitchFamily="18" charset="0"/>
              </a:rPr>
              <a:t>«Cuando los libros de Daniel y Apocalipsis sean mejor entendidos, los creyentes tendrán una experiencia religiosa completamente distinta. Recibirán tales vislumbres de los portales abiertos del cielo que se les grabará en la mente y el corazón el carácter que todos deben desarrollar a fin de comprender la bendición que será la recompensa de los de corazón puro.</a:t>
            </a:r>
          </a:p>
          <a:p>
            <a:pPr>
              <a:spcBef>
                <a:spcPts val="600"/>
              </a:spcBef>
            </a:pPr>
            <a:r>
              <a:rPr lang="es-ES" sz="2200" dirty="0">
                <a:latin typeface="Cooper Black" panose="0208090404030B020404" pitchFamily="18" charset="0"/>
              </a:rPr>
              <a:t>El Señor bendecirá a todos los que con humildad y mansedumbre traten de comprender lo que se revela en el Apocalipsis. Este libro presenta en forma tan vívida escenas de inmortalidad y está tan lleno de gloria que todos los que lo lean y escudriñen con fervor recibirán la bendición prometida a aquellos que “oyen las palabras de esta profecía, y guardan las cosas en ella escritas”»</a:t>
            </a:r>
          </a:p>
        </p:txBody>
      </p:sp>
      <p:sp>
        <p:nvSpPr>
          <p:cNvPr id="3" name="CuadroTexto 2">
            <a:extLst>
              <a:ext uri="{FF2B5EF4-FFF2-40B4-BE49-F238E27FC236}">
                <a16:creationId xmlns:a16="http://schemas.microsoft.com/office/drawing/2014/main" id="{ED91591B-2D58-4487-9EEF-1D14FBDC03F6}"/>
              </a:ext>
            </a:extLst>
          </p:cNvPr>
          <p:cNvSpPr txBox="1"/>
          <p:nvPr/>
        </p:nvSpPr>
        <p:spPr>
          <a:xfrm>
            <a:off x="3868468" y="5833959"/>
            <a:ext cx="4692054" cy="369332"/>
          </a:xfrm>
          <a:prstGeom prst="rect">
            <a:avLst/>
          </a:prstGeom>
          <a:noFill/>
        </p:spPr>
        <p:txBody>
          <a:bodyPr wrap="none" rtlCol="0">
            <a:spAutoFit/>
          </a:bodyPr>
          <a:lstStyle/>
          <a:p>
            <a:pPr algn="r"/>
            <a:r>
              <a:rPr lang="es-ES" b="1" dirty="0" err="1"/>
              <a:t>E.G.W</a:t>
            </a:r>
            <a:r>
              <a:rPr lang="es-ES" b="1" dirty="0"/>
              <a:t>. (Testimonios para los ministros, pg. 114)</a:t>
            </a:r>
          </a:p>
        </p:txBody>
      </p:sp>
    </p:spTree>
    <p:extLst>
      <p:ext uri="{BB962C8B-B14F-4D97-AF65-F5344CB8AC3E}">
        <p14:creationId xmlns:p14="http://schemas.microsoft.com/office/powerpoint/2010/main" val="1220555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0FBA074-22CF-4A2E-8326-A612735B9F5A}"/>
              </a:ext>
            </a:extLst>
          </p:cNvPr>
          <p:cNvSpPr txBox="1"/>
          <p:nvPr/>
        </p:nvSpPr>
        <p:spPr>
          <a:xfrm>
            <a:off x="653146" y="4260530"/>
            <a:ext cx="8408126" cy="2554545"/>
          </a:xfrm>
          <a:prstGeom prst="rect">
            <a:avLst/>
          </a:prstGeom>
          <a:noFill/>
        </p:spPr>
        <p:txBody>
          <a:bodyPr wrap="square" rtlCol="0">
            <a:spAutoFit/>
          </a:bodyPr>
          <a:lstStyle/>
          <a:p>
            <a:r>
              <a:rPr lang="es-ES" sz="2000" b="1" dirty="0">
                <a:solidFill>
                  <a:schemeClr val="bg1"/>
                </a:solidFill>
                <a:effectLst>
                  <a:outerShdw blurRad="38100" dist="38100" dir="2700000" algn="tl">
                    <a:srgbClr val="000000">
                      <a:alpha val="43137"/>
                    </a:srgbClr>
                  </a:outerShdw>
                </a:effectLst>
              </a:rPr>
              <a:t>Introducción. </a:t>
            </a:r>
            <a:r>
              <a:rPr lang="es-ES" sz="2000" b="1" dirty="0">
                <a:solidFill>
                  <a:srgbClr val="F4AD66"/>
                </a:solidFill>
                <a:effectLst>
                  <a:outerShdw blurRad="38100" dist="38100" dir="2700000" algn="tl">
                    <a:srgbClr val="000000">
                      <a:alpha val="43137"/>
                    </a:srgbClr>
                  </a:outerShdw>
                </a:effectLst>
              </a:rPr>
              <a:t>Apocalipsis 1:1-8.</a:t>
            </a:r>
          </a:p>
          <a:p>
            <a:r>
              <a:rPr lang="es-ES" sz="2000" b="1" dirty="0">
                <a:solidFill>
                  <a:schemeClr val="bg1"/>
                </a:solidFill>
                <a:effectLst>
                  <a:outerShdw blurRad="38100" dist="38100" dir="2700000" algn="tl">
                    <a:srgbClr val="000000">
                      <a:alpha val="43137"/>
                    </a:srgbClr>
                  </a:outerShdw>
                </a:effectLst>
              </a:rPr>
              <a:t>Las iglesias en la época de Juan como esquema profético de la historia de la iglesia. </a:t>
            </a:r>
            <a:r>
              <a:rPr lang="es-ES" sz="2000" b="1" dirty="0">
                <a:solidFill>
                  <a:srgbClr val="D6BBEB"/>
                </a:solidFill>
                <a:effectLst>
                  <a:outerShdw blurRad="38100" dist="38100" dir="2700000" algn="tl">
                    <a:srgbClr val="000000">
                      <a:alpha val="43137"/>
                    </a:srgbClr>
                  </a:outerShdw>
                </a:effectLst>
              </a:rPr>
              <a:t>Apocalipsis 1:9 a 3:22.</a:t>
            </a:r>
          </a:p>
          <a:p>
            <a:r>
              <a:rPr lang="es-ES" sz="2000" b="1" dirty="0">
                <a:solidFill>
                  <a:schemeClr val="bg1"/>
                </a:solidFill>
                <a:effectLst>
                  <a:outerShdw blurRad="38100" dist="38100" dir="2700000" algn="tl">
                    <a:srgbClr val="000000">
                      <a:alpha val="43137"/>
                    </a:srgbClr>
                  </a:outerShdw>
                </a:effectLst>
              </a:rPr>
              <a:t>Desarrollo más detallado de la historia de la iglesia. </a:t>
            </a:r>
            <a:r>
              <a:rPr lang="es-ES" sz="2000" b="1" dirty="0">
                <a:solidFill>
                  <a:schemeClr val="accent6">
                    <a:lumMod val="60000"/>
                    <a:lumOff val="40000"/>
                  </a:schemeClr>
                </a:solidFill>
                <a:effectLst>
                  <a:outerShdw blurRad="38100" dist="38100" dir="2700000" algn="tl">
                    <a:srgbClr val="000000">
                      <a:alpha val="43137"/>
                    </a:srgbClr>
                  </a:outerShdw>
                </a:effectLst>
              </a:rPr>
              <a:t>Apocalipsis 4:1 a 11:19.</a:t>
            </a:r>
          </a:p>
          <a:p>
            <a:r>
              <a:rPr lang="es-ES" sz="2000" b="1" dirty="0">
                <a:solidFill>
                  <a:schemeClr val="bg1"/>
                </a:solidFill>
                <a:effectLst>
                  <a:outerShdw blurRad="38100" dist="38100" dir="2700000" algn="tl">
                    <a:srgbClr val="000000">
                      <a:alpha val="43137"/>
                    </a:srgbClr>
                  </a:outerShdw>
                </a:effectLst>
              </a:rPr>
              <a:t>La historia del Gran Conflicto desde antes de los días de Jesús hasta la Segunda Venida. </a:t>
            </a:r>
            <a:r>
              <a:rPr lang="es-ES" sz="2000" b="1" dirty="0">
                <a:solidFill>
                  <a:schemeClr val="accent5">
                    <a:lumMod val="60000"/>
                    <a:lumOff val="40000"/>
                  </a:schemeClr>
                </a:solidFill>
                <a:effectLst>
                  <a:outerShdw blurRad="38100" dist="38100" dir="2700000" algn="tl">
                    <a:srgbClr val="000000">
                      <a:alpha val="43137"/>
                    </a:srgbClr>
                  </a:outerShdw>
                </a:effectLst>
              </a:rPr>
              <a:t>Apocalipsis 12:1 a 19:21. </a:t>
            </a:r>
          </a:p>
          <a:p>
            <a:r>
              <a:rPr lang="es-ES" sz="2000" b="1" dirty="0">
                <a:solidFill>
                  <a:schemeClr val="bg1"/>
                </a:solidFill>
                <a:effectLst>
                  <a:outerShdw blurRad="38100" dist="38100" dir="2700000" algn="tl">
                    <a:srgbClr val="000000">
                      <a:alpha val="43137"/>
                    </a:srgbClr>
                  </a:outerShdw>
                </a:effectLst>
              </a:rPr>
              <a:t>Eventos posteriores a la Segunda Venida. </a:t>
            </a:r>
            <a:r>
              <a:rPr lang="es-ES" sz="2000" b="1" dirty="0">
                <a:solidFill>
                  <a:schemeClr val="accent4">
                    <a:lumMod val="40000"/>
                    <a:lumOff val="60000"/>
                  </a:schemeClr>
                </a:solidFill>
                <a:effectLst>
                  <a:outerShdw blurRad="38100" dist="38100" dir="2700000" algn="tl">
                    <a:srgbClr val="000000">
                      <a:alpha val="43137"/>
                    </a:srgbClr>
                  </a:outerShdw>
                </a:effectLst>
              </a:rPr>
              <a:t>Apocalipsis 20:1 a 22:5.</a:t>
            </a:r>
          </a:p>
          <a:p>
            <a:r>
              <a:rPr lang="es-ES" sz="2000" b="1" dirty="0">
                <a:solidFill>
                  <a:schemeClr val="bg1"/>
                </a:solidFill>
                <a:effectLst>
                  <a:outerShdw blurRad="38100" dist="38100" dir="2700000" algn="tl">
                    <a:srgbClr val="000000">
                      <a:alpha val="43137"/>
                    </a:srgbClr>
                  </a:outerShdw>
                </a:effectLst>
              </a:rPr>
              <a:t>Conclusión. </a:t>
            </a:r>
            <a:r>
              <a:rPr lang="es-ES" sz="2000" b="1" dirty="0">
                <a:solidFill>
                  <a:srgbClr val="FF8989"/>
                </a:solidFill>
                <a:effectLst>
                  <a:outerShdw blurRad="38100" dist="38100" dir="2700000" algn="tl">
                    <a:srgbClr val="000000">
                      <a:alpha val="43137"/>
                    </a:srgbClr>
                  </a:outerShdw>
                </a:effectLst>
              </a:rPr>
              <a:t>Apocalipsis 22:6-21.</a:t>
            </a:r>
          </a:p>
        </p:txBody>
      </p:sp>
      <p:sp>
        <p:nvSpPr>
          <p:cNvPr id="4" name="CuadroTexto 3">
            <a:extLst>
              <a:ext uri="{FF2B5EF4-FFF2-40B4-BE49-F238E27FC236}">
                <a16:creationId xmlns:a16="http://schemas.microsoft.com/office/drawing/2014/main" id="{9FEFB397-AD8E-4FAF-B02B-FFCDF91F2BE3}"/>
              </a:ext>
            </a:extLst>
          </p:cNvPr>
          <p:cNvSpPr txBox="1"/>
          <p:nvPr/>
        </p:nvSpPr>
        <p:spPr>
          <a:xfrm>
            <a:off x="104509" y="101136"/>
            <a:ext cx="4937754" cy="2323713"/>
          </a:xfrm>
          <a:prstGeom prst="rect">
            <a:avLst/>
          </a:prstGeom>
          <a:noFill/>
        </p:spPr>
        <p:txBody>
          <a:bodyPr wrap="square" rtlCol="0">
            <a:spAutoFit/>
          </a:bodyPr>
          <a:lstStyle/>
          <a:p>
            <a:pPr>
              <a:spcBef>
                <a:spcPts val="600"/>
              </a:spcBef>
            </a:pPr>
            <a:r>
              <a:rPr lang="es-ES" sz="2000" b="1" dirty="0"/>
              <a:t>El libro de Apocalipsis es un compendio de las visiones que Juan recibió mientras estaba preso en la isla de Patmos, en el mar Egeo, frente a la costa de la actual Turquía.</a:t>
            </a:r>
          </a:p>
          <a:p>
            <a:pPr>
              <a:spcBef>
                <a:spcPts val="600"/>
              </a:spcBef>
            </a:pPr>
            <a:r>
              <a:rPr lang="es-ES" sz="2000" b="1" dirty="0"/>
              <a:t>La estructura organizativa de Apocalipsis es fundamental para la aplicación responsable de las profecías del libro.</a:t>
            </a:r>
          </a:p>
        </p:txBody>
      </p:sp>
      <p:grpSp>
        <p:nvGrpSpPr>
          <p:cNvPr id="13" name="Grupo 12">
            <a:extLst>
              <a:ext uri="{FF2B5EF4-FFF2-40B4-BE49-F238E27FC236}">
                <a16:creationId xmlns:a16="http://schemas.microsoft.com/office/drawing/2014/main" id="{A084D3BA-67E0-4783-957F-07B7EAAA1D9B}"/>
              </a:ext>
            </a:extLst>
          </p:cNvPr>
          <p:cNvGrpSpPr/>
          <p:nvPr/>
        </p:nvGrpSpPr>
        <p:grpSpPr>
          <a:xfrm>
            <a:off x="5181600" y="104302"/>
            <a:ext cx="3857891" cy="3667385"/>
            <a:chOff x="5181600" y="101136"/>
            <a:chExt cx="3857891" cy="3667385"/>
          </a:xfrm>
        </p:grpSpPr>
        <p:pic>
          <p:nvPicPr>
            <p:cNvPr id="6" name="Imagen 5">
              <a:extLst>
                <a:ext uri="{FF2B5EF4-FFF2-40B4-BE49-F238E27FC236}">
                  <a16:creationId xmlns:a16="http://schemas.microsoft.com/office/drawing/2014/main" id="{8951546C-A66F-40AC-A3CD-4F121D3EC2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81600" y="101136"/>
              <a:ext cx="3857891" cy="3667385"/>
            </a:xfrm>
            <a:prstGeom prst="rect">
              <a:avLst/>
            </a:prstGeom>
            <a:ln w="38100">
              <a:solidFill>
                <a:schemeClr val="bg1"/>
              </a:solidFill>
            </a:ln>
            <a:effectLst>
              <a:outerShdw blurRad="190500" algn="tl" rotWithShape="0">
                <a:srgbClr val="000000">
                  <a:alpha val="70000"/>
                </a:srgbClr>
              </a:outerShdw>
            </a:effectLst>
          </p:spPr>
        </p:pic>
        <p:sp>
          <p:nvSpPr>
            <p:cNvPr id="7" name="CuadroTexto 6">
              <a:extLst>
                <a:ext uri="{FF2B5EF4-FFF2-40B4-BE49-F238E27FC236}">
                  <a16:creationId xmlns:a16="http://schemas.microsoft.com/office/drawing/2014/main" id="{6B9D43C8-3CEB-463E-AB4E-F403D28F6994}"/>
                </a:ext>
              </a:extLst>
            </p:cNvPr>
            <p:cNvSpPr txBox="1"/>
            <p:nvPr/>
          </p:nvSpPr>
          <p:spPr>
            <a:xfrm>
              <a:off x="7428411" y="1565496"/>
              <a:ext cx="989117" cy="400110"/>
            </a:xfrm>
            <a:prstGeom prst="rect">
              <a:avLst/>
            </a:prstGeom>
            <a:noFill/>
          </p:spPr>
          <p:txBody>
            <a:bodyPr wrap="none" rtlCol="0">
              <a:spAutoFit/>
            </a:bodyPr>
            <a:lstStyle/>
            <a:p>
              <a:pPr algn="ctr">
                <a:spcBef>
                  <a:spcPts val="600"/>
                </a:spcBef>
              </a:pPr>
              <a:r>
                <a:rPr lang="es-ES" sz="2000" b="1" dirty="0"/>
                <a:t>Turquía</a:t>
              </a:r>
            </a:p>
          </p:txBody>
        </p:sp>
        <p:sp>
          <p:nvSpPr>
            <p:cNvPr id="8" name="CuadroTexto 7">
              <a:extLst>
                <a:ext uri="{FF2B5EF4-FFF2-40B4-BE49-F238E27FC236}">
                  <a16:creationId xmlns:a16="http://schemas.microsoft.com/office/drawing/2014/main" id="{E4C39277-3B95-4487-8E1B-740643B4983D}"/>
                </a:ext>
              </a:extLst>
            </p:cNvPr>
            <p:cNvSpPr txBox="1"/>
            <p:nvPr/>
          </p:nvSpPr>
          <p:spPr>
            <a:xfrm>
              <a:off x="6477347" y="2197226"/>
              <a:ext cx="977191" cy="400110"/>
            </a:xfrm>
            <a:prstGeom prst="rect">
              <a:avLst/>
            </a:prstGeom>
            <a:noFill/>
          </p:spPr>
          <p:txBody>
            <a:bodyPr wrap="none" rtlCol="0">
              <a:spAutoFit/>
            </a:bodyPr>
            <a:lstStyle/>
            <a:p>
              <a:pPr algn="ctr">
                <a:spcBef>
                  <a:spcPts val="600"/>
                </a:spcBef>
              </a:pPr>
              <a:r>
                <a:rPr lang="es-ES" sz="2000" b="1" dirty="0"/>
                <a:t>Patmos</a:t>
              </a:r>
            </a:p>
          </p:txBody>
        </p:sp>
        <p:sp>
          <p:nvSpPr>
            <p:cNvPr id="9" name="CuadroTexto 8">
              <a:extLst>
                <a:ext uri="{FF2B5EF4-FFF2-40B4-BE49-F238E27FC236}">
                  <a16:creationId xmlns:a16="http://schemas.microsoft.com/office/drawing/2014/main" id="{750B57A4-932E-4242-9EC0-EE9C7427153C}"/>
                </a:ext>
              </a:extLst>
            </p:cNvPr>
            <p:cNvSpPr txBox="1"/>
            <p:nvPr/>
          </p:nvSpPr>
          <p:spPr>
            <a:xfrm>
              <a:off x="5288174" y="1365441"/>
              <a:ext cx="863057" cy="400110"/>
            </a:xfrm>
            <a:prstGeom prst="rect">
              <a:avLst/>
            </a:prstGeom>
            <a:noFill/>
          </p:spPr>
          <p:txBody>
            <a:bodyPr wrap="none" rtlCol="0">
              <a:spAutoFit/>
            </a:bodyPr>
            <a:lstStyle/>
            <a:p>
              <a:pPr algn="ctr">
                <a:spcBef>
                  <a:spcPts val="600"/>
                </a:spcBef>
              </a:pPr>
              <a:r>
                <a:rPr lang="es-ES" sz="2000" b="1" dirty="0"/>
                <a:t>Grecia</a:t>
              </a:r>
            </a:p>
          </p:txBody>
        </p:sp>
      </p:grpSp>
      <p:sp>
        <p:nvSpPr>
          <p:cNvPr id="2" name="Rectángulo 1">
            <a:extLst>
              <a:ext uri="{FF2B5EF4-FFF2-40B4-BE49-F238E27FC236}">
                <a16:creationId xmlns:a16="http://schemas.microsoft.com/office/drawing/2014/main" id="{34230757-B2DC-4CE4-9C3F-5990A5793146}"/>
              </a:ext>
            </a:extLst>
          </p:cNvPr>
          <p:cNvSpPr/>
          <p:nvPr/>
        </p:nvSpPr>
        <p:spPr>
          <a:xfrm>
            <a:off x="104509" y="3829117"/>
            <a:ext cx="8612777" cy="400110"/>
          </a:xfrm>
          <a:prstGeom prst="rect">
            <a:avLst/>
          </a:prstGeom>
        </p:spPr>
        <p:txBody>
          <a:bodyPr wrap="square">
            <a:spAutoFit/>
          </a:bodyPr>
          <a:lstStyle/>
          <a:p>
            <a:pPr>
              <a:spcBef>
                <a:spcPts val="600"/>
              </a:spcBef>
            </a:pPr>
            <a:r>
              <a:rPr lang="es-ES" sz="2000" b="1" dirty="0"/>
              <a:t>Nuestro análisis de Apocalipsis se basará en la siguiente estructura del libro:</a:t>
            </a:r>
          </a:p>
        </p:txBody>
      </p:sp>
      <p:pic>
        <p:nvPicPr>
          <p:cNvPr id="12" name="Imagen 11">
            <a:extLst>
              <a:ext uri="{FF2B5EF4-FFF2-40B4-BE49-F238E27FC236}">
                <a16:creationId xmlns:a16="http://schemas.microsoft.com/office/drawing/2014/main" id="{15061068-9F85-4B4E-BBA2-2C5D06AADE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509" y="2414699"/>
            <a:ext cx="6198326" cy="1356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40" name="Grupo 39">
            <a:extLst>
              <a:ext uri="{FF2B5EF4-FFF2-40B4-BE49-F238E27FC236}">
                <a16:creationId xmlns:a16="http://schemas.microsoft.com/office/drawing/2014/main" id="{A928A3B5-35A7-4301-8512-1CD45BCE5D07}"/>
              </a:ext>
            </a:extLst>
          </p:cNvPr>
          <p:cNvGrpSpPr/>
          <p:nvPr/>
        </p:nvGrpSpPr>
        <p:grpSpPr>
          <a:xfrm>
            <a:off x="351459" y="4252544"/>
            <a:ext cx="301686" cy="369332"/>
            <a:chOff x="351459" y="4252544"/>
            <a:chExt cx="301686" cy="369332"/>
          </a:xfrm>
        </p:grpSpPr>
        <p:pic>
          <p:nvPicPr>
            <p:cNvPr id="15" name="Imagen 14">
              <a:extLst>
                <a:ext uri="{FF2B5EF4-FFF2-40B4-BE49-F238E27FC236}">
                  <a16:creationId xmlns:a16="http://schemas.microsoft.com/office/drawing/2014/main" id="{929D3FE0-F2D0-4B36-B950-1DB963D62F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6894" y="4310508"/>
              <a:ext cx="296251" cy="296747"/>
            </a:xfrm>
            <a:prstGeom prst="rect">
              <a:avLst/>
            </a:prstGeom>
          </p:spPr>
        </p:pic>
        <p:sp>
          <p:nvSpPr>
            <p:cNvPr id="28" name="CuadroTexto 27">
              <a:extLst>
                <a:ext uri="{FF2B5EF4-FFF2-40B4-BE49-F238E27FC236}">
                  <a16:creationId xmlns:a16="http://schemas.microsoft.com/office/drawing/2014/main" id="{AB73E99D-4503-46C6-85C1-FD8679F210A3}"/>
                </a:ext>
              </a:extLst>
            </p:cNvPr>
            <p:cNvSpPr txBox="1"/>
            <p:nvPr/>
          </p:nvSpPr>
          <p:spPr>
            <a:xfrm>
              <a:off x="351459" y="4252544"/>
              <a:ext cx="301686" cy="369332"/>
            </a:xfrm>
            <a:prstGeom prst="rect">
              <a:avLst/>
            </a:prstGeom>
            <a:noFill/>
          </p:spPr>
          <p:txBody>
            <a:bodyPr wrap="none" rtlCol="0">
              <a:spAutoFit/>
            </a:bodyPr>
            <a:lstStyle/>
            <a:p>
              <a:pPr algn="ctr"/>
              <a:r>
                <a:rPr lang="es-ES" b="1" dirty="0"/>
                <a:t>1</a:t>
              </a:r>
            </a:p>
          </p:txBody>
        </p:sp>
      </p:grpSp>
      <p:grpSp>
        <p:nvGrpSpPr>
          <p:cNvPr id="38" name="Grupo 37">
            <a:extLst>
              <a:ext uri="{FF2B5EF4-FFF2-40B4-BE49-F238E27FC236}">
                <a16:creationId xmlns:a16="http://schemas.microsoft.com/office/drawing/2014/main" id="{93802DB4-5EDE-4D9D-A993-AFFB0A77F305}"/>
              </a:ext>
            </a:extLst>
          </p:cNvPr>
          <p:cNvGrpSpPr/>
          <p:nvPr/>
        </p:nvGrpSpPr>
        <p:grpSpPr>
          <a:xfrm>
            <a:off x="356894" y="4577001"/>
            <a:ext cx="309313" cy="369332"/>
            <a:chOff x="356894" y="4629255"/>
            <a:chExt cx="309313" cy="369332"/>
          </a:xfrm>
        </p:grpSpPr>
        <p:pic>
          <p:nvPicPr>
            <p:cNvPr id="17" name="Imagen 16">
              <a:extLst>
                <a:ext uri="{FF2B5EF4-FFF2-40B4-BE49-F238E27FC236}">
                  <a16:creationId xmlns:a16="http://schemas.microsoft.com/office/drawing/2014/main" id="{8337BE0E-AAE9-4BBD-826B-775251DD89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6894" y="4664658"/>
              <a:ext cx="296252" cy="296747"/>
            </a:xfrm>
            <a:prstGeom prst="rect">
              <a:avLst/>
            </a:prstGeom>
          </p:spPr>
        </p:pic>
        <p:sp>
          <p:nvSpPr>
            <p:cNvPr id="29" name="CuadroTexto 28">
              <a:extLst>
                <a:ext uri="{FF2B5EF4-FFF2-40B4-BE49-F238E27FC236}">
                  <a16:creationId xmlns:a16="http://schemas.microsoft.com/office/drawing/2014/main" id="{A24118C6-933C-4AE8-8646-D7EE66C3B682}"/>
                </a:ext>
              </a:extLst>
            </p:cNvPr>
            <p:cNvSpPr txBox="1"/>
            <p:nvPr/>
          </p:nvSpPr>
          <p:spPr>
            <a:xfrm>
              <a:off x="364521" y="4629255"/>
              <a:ext cx="301686" cy="369332"/>
            </a:xfrm>
            <a:prstGeom prst="rect">
              <a:avLst/>
            </a:prstGeom>
            <a:noFill/>
          </p:spPr>
          <p:txBody>
            <a:bodyPr wrap="none" rtlCol="0">
              <a:spAutoFit/>
            </a:bodyPr>
            <a:lstStyle/>
            <a:p>
              <a:pPr algn="ctr"/>
              <a:r>
                <a:rPr lang="es-ES" b="1" dirty="0"/>
                <a:t>2</a:t>
              </a:r>
            </a:p>
          </p:txBody>
        </p:sp>
      </p:grpSp>
      <p:grpSp>
        <p:nvGrpSpPr>
          <p:cNvPr id="37" name="Grupo 36">
            <a:extLst>
              <a:ext uri="{FF2B5EF4-FFF2-40B4-BE49-F238E27FC236}">
                <a16:creationId xmlns:a16="http://schemas.microsoft.com/office/drawing/2014/main" id="{08E1C221-8D5C-4201-990A-99ED45270A8B}"/>
              </a:ext>
            </a:extLst>
          </p:cNvPr>
          <p:cNvGrpSpPr/>
          <p:nvPr/>
        </p:nvGrpSpPr>
        <p:grpSpPr>
          <a:xfrm>
            <a:off x="355813" y="5160471"/>
            <a:ext cx="301686" cy="369332"/>
            <a:chOff x="355813" y="5160471"/>
            <a:chExt cx="301686" cy="369332"/>
          </a:xfrm>
        </p:grpSpPr>
        <p:pic>
          <p:nvPicPr>
            <p:cNvPr id="19" name="Imagen 18">
              <a:extLst>
                <a:ext uri="{FF2B5EF4-FFF2-40B4-BE49-F238E27FC236}">
                  <a16:creationId xmlns:a16="http://schemas.microsoft.com/office/drawing/2014/main" id="{588804F7-9E5D-4191-8F90-8D26F14298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6894" y="5201689"/>
              <a:ext cx="296252" cy="296747"/>
            </a:xfrm>
            <a:prstGeom prst="rect">
              <a:avLst/>
            </a:prstGeom>
          </p:spPr>
        </p:pic>
        <p:sp>
          <p:nvSpPr>
            <p:cNvPr id="30" name="CuadroTexto 29">
              <a:extLst>
                <a:ext uri="{FF2B5EF4-FFF2-40B4-BE49-F238E27FC236}">
                  <a16:creationId xmlns:a16="http://schemas.microsoft.com/office/drawing/2014/main" id="{4BDB8D83-F73A-4CDB-8C4B-1C811B81CE3F}"/>
                </a:ext>
              </a:extLst>
            </p:cNvPr>
            <p:cNvSpPr txBox="1"/>
            <p:nvPr/>
          </p:nvSpPr>
          <p:spPr>
            <a:xfrm>
              <a:off x="355813" y="5160471"/>
              <a:ext cx="301686" cy="369332"/>
            </a:xfrm>
            <a:prstGeom prst="rect">
              <a:avLst/>
            </a:prstGeom>
            <a:noFill/>
          </p:spPr>
          <p:txBody>
            <a:bodyPr wrap="none" rtlCol="0">
              <a:spAutoFit/>
            </a:bodyPr>
            <a:lstStyle/>
            <a:p>
              <a:pPr algn="ctr"/>
              <a:r>
                <a:rPr lang="es-ES" b="1" dirty="0"/>
                <a:t>3</a:t>
              </a:r>
            </a:p>
          </p:txBody>
        </p:sp>
      </p:grpSp>
      <p:grpSp>
        <p:nvGrpSpPr>
          <p:cNvPr id="36" name="Grupo 35">
            <a:extLst>
              <a:ext uri="{FF2B5EF4-FFF2-40B4-BE49-F238E27FC236}">
                <a16:creationId xmlns:a16="http://schemas.microsoft.com/office/drawing/2014/main" id="{291459B1-1516-4BF5-94B1-CF668CAA5D36}"/>
              </a:ext>
            </a:extLst>
          </p:cNvPr>
          <p:cNvGrpSpPr/>
          <p:nvPr/>
        </p:nvGrpSpPr>
        <p:grpSpPr>
          <a:xfrm>
            <a:off x="355807" y="5500107"/>
            <a:ext cx="301686" cy="369332"/>
            <a:chOff x="355807" y="5500107"/>
            <a:chExt cx="301686" cy="369332"/>
          </a:xfrm>
        </p:grpSpPr>
        <p:pic>
          <p:nvPicPr>
            <p:cNvPr id="21" name="Imagen 20">
              <a:extLst>
                <a:ext uri="{FF2B5EF4-FFF2-40B4-BE49-F238E27FC236}">
                  <a16:creationId xmlns:a16="http://schemas.microsoft.com/office/drawing/2014/main" id="{E23DF4BF-B42E-409F-B3B0-FEDD821D222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6894" y="5529716"/>
              <a:ext cx="296252" cy="296747"/>
            </a:xfrm>
            <a:prstGeom prst="rect">
              <a:avLst/>
            </a:prstGeom>
          </p:spPr>
        </p:pic>
        <p:sp>
          <p:nvSpPr>
            <p:cNvPr id="31" name="CuadroTexto 30">
              <a:extLst>
                <a:ext uri="{FF2B5EF4-FFF2-40B4-BE49-F238E27FC236}">
                  <a16:creationId xmlns:a16="http://schemas.microsoft.com/office/drawing/2014/main" id="{4D6B7B94-0CFC-43B6-B7B0-4C9B779BEF80}"/>
                </a:ext>
              </a:extLst>
            </p:cNvPr>
            <p:cNvSpPr txBox="1"/>
            <p:nvPr/>
          </p:nvSpPr>
          <p:spPr>
            <a:xfrm>
              <a:off x="355807" y="5500107"/>
              <a:ext cx="301686" cy="369332"/>
            </a:xfrm>
            <a:prstGeom prst="rect">
              <a:avLst/>
            </a:prstGeom>
            <a:noFill/>
          </p:spPr>
          <p:txBody>
            <a:bodyPr wrap="none" rtlCol="0">
              <a:spAutoFit/>
            </a:bodyPr>
            <a:lstStyle/>
            <a:p>
              <a:pPr algn="ctr"/>
              <a:r>
                <a:rPr lang="es-ES" b="1" dirty="0"/>
                <a:t>4</a:t>
              </a:r>
            </a:p>
          </p:txBody>
        </p:sp>
      </p:grpSp>
      <p:grpSp>
        <p:nvGrpSpPr>
          <p:cNvPr id="35" name="Grupo 34">
            <a:extLst>
              <a:ext uri="{FF2B5EF4-FFF2-40B4-BE49-F238E27FC236}">
                <a16:creationId xmlns:a16="http://schemas.microsoft.com/office/drawing/2014/main" id="{CDB7B9CD-0D6A-4ECA-A872-F4CC2D0131F7}"/>
              </a:ext>
            </a:extLst>
          </p:cNvPr>
          <p:cNvGrpSpPr/>
          <p:nvPr/>
        </p:nvGrpSpPr>
        <p:grpSpPr>
          <a:xfrm>
            <a:off x="355813" y="6066169"/>
            <a:ext cx="301686" cy="369332"/>
            <a:chOff x="355813" y="6066169"/>
            <a:chExt cx="301686" cy="369332"/>
          </a:xfrm>
        </p:grpSpPr>
        <p:pic>
          <p:nvPicPr>
            <p:cNvPr id="23" name="Imagen 22">
              <a:extLst>
                <a:ext uri="{FF2B5EF4-FFF2-40B4-BE49-F238E27FC236}">
                  <a16:creationId xmlns:a16="http://schemas.microsoft.com/office/drawing/2014/main" id="{B73DE69D-DB30-4876-AEB7-87FCB0A1F8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894" y="6101577"/>
              <a:ext cx="296252" cy="296747"/>
            </a:xfrm>
            <a:prstGeom prst="rect">
              <a:avLst/>
            </a:prstGeom>
          </p:spPr>
        </p:pic>
        <p:sp>
          <p:nvSpPr>
            <p:cNvPr id="32" name="CuadroTexto 31">
              <a:extLst>
                <a:ext uri="{FF2B5EF4-FFF2-40B4-BE49-F238E27FC236}">
                  <a16:creationId xmlns:a16="http://schemas.microsoft.com/office/drawing/2014/main" id="{5259304E-BB00-4836-9495-9494B962E490}"/>
                </a:ext>
              </a:extLst>
            </p:cNvPr>
            <p:cNvSpPr txBox="1"/>
            <p:nvPr/>
          </p:nvSpPr>
          <p:spPr>
            <a:xfrm>
              <a:off x="355813" y="6066169"/>
              <a:ext cx="301686" cy="369332"/>
            </a:xfrm>
            <a:prstGeom prst="rect">
              <a:avLst/>
            </a:prstGeom>
            <a:noFill/>
          </p:spPr>
          <p:txBody>
            <a:bodyPr wrap="none" rtlCol="0">
              <a:spAutoFit/>
            </a:bodyPr>
            <a:lstStyle/>
            <a:p>
              <a:pPr algn="ctr"/>
              <a:r>
                <a:rPr lang="es-ES" b="1" dirty="0"/>
                <a:t>5</a:t>
              </a:r>
            </a:p>
          </p:txBody>
        </p:sp>
      </p:grpSp>
      <p:grpSp>
        <p:nvGrpSpPr>
          <p:cNvPr id="34" name="Grupo 33">
            <a:extLst>
              <a:ext uri="{FF2B5EF4-FFF2-40B4-BE49-F238E27FC236}">
                <a16:creationId xmlns:a16="http://schemas.microsoft.com/office/drawing/2014/main" id="{F3DC4798-7938-4695-991D-C79283FC1290}"/>
              </a:ext>
            </a:extLst>
          </p:cNvPr>
          <p:cNvGrpSpPr/>
          <p:nvPr/>
        </p:nvGrpSpPr>
        <p:grpSpPr>
          <a:xfrm>
            <a:off x="356894" y="6388380"/>
            <a:ext cx="309312" cy="369332"/>
            <a:chOff x="356894" y="6388380"/>
            <a:chExt cx="309312" cy="369332"/>
          </a:xfrm>
        </p:grpSpPr>
        <p:pic>
          <p:nvPicPr>
            <p:cNvPr id="27" name="Imagen 26">
              <a:extLst>
                <a:ext uri="{FF2B5EF4-FFF2-40B4-BE49-F238E27FC236}">
                  <a16:creationId xmlns:a16="http://schemas.microsoft.com/office/drawing/2014/main" id="{2D0496E0-E6E6-4E60-B071-13066C90939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6894" y="6435409"/>
              <a:ext cx="296252" cy="296747"/>
            </a:xfrm>
            <a:prstGeom prst="rect">
              <a:avLst/>
            </a:prstGeom>
          </p:spPr>
        </p:pic>
        <p:sp>
          <p:nvSpPr>
            <p:cNvPr id="33" name="CuadroTexto 32">
              <a:extLst>
                <a:ext uri="{FF2B5EF4-FFF2-40B4-BE49-F238E27FC236}">
                  <a16:creationId xmlns:a16="http://schemas.microsoft.com/office/drawing/2014/main" id="{F9065AC2-B464-438A-86D1-0F9121705A59}"/>
                </a:ext>
              </a:extLst>
            </p:cNvPr>
            <p:cNvSpPr txBox="1"/>
            <p:nvPr/>
          </p:nvSpPr>
          <p:spPr>
            <a:xfrm>
              <a:off x="364520" y="6388380"/>
              <a:ext cx="301686" cy="369332"/>
            </a:xfrm>
            <a:prstGeom prst="rect">
              <a:avLst/>
            </a:prstGeom>
            <a:noFill/>
          </p:spPr>
          <p:txBody>
            <a:bodyPr wrap="none" rtlCol="0">
              <a:spAutoFit/>
            </a:bodyPr>
            <a:lstStyle/>
            <a:p>
              <a:pPr algn="ctr"/>
              <a:r>
                <a:rPr lang="es-ES" b="1" dirty="0"/>
                <a:t>6</a:t>
              </a:r>
            </a:p>
          </p:txBody>
        </p:sp>
      </p:grpSp>
    </p:spTree>
    <p:extLst>
      <p:ext uri="{BB962C8B-B14F-4D97-AF65-F5344CB8AC3E}">
        <p14:creationId xmlns:p14="http://schemas.microsoft.com/office/powerpoint/2010/main" val="3746499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500"/>
                            </p:stCondLst>
                            <p:childTnLst>
                              <p:par>
                                <p:cTn id="21" presetID="14" presetClass="entr" presetSubtype="10" fill="hold" grpId="0"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ppt_w/2"/>
                                          </p:val>
                                        </p:tav>
                                        <p:tav tm="100000">
                                          <p:val>
                                            <p:strVal val="#ppt_x"/>
                                          </p:val>
                                        </p:tav>
                                      </p:tavLst>
                                    </p:anim>
                                    <p:anim calcmode="lin" valueType="num">
                                      <p:cBhvr>
                                        <p:cTn id="29" dur="500" fill="hold"/>
                                        <p:tgtEl>
                                          <p:spTgt spid="2"/>
                                        </p:tgtEl>
                                        <p:attrNameLst>
                                          <p:attrName>ppt_y</p:attrName>
                                        </p:attrNameLst>
                                      </p:cBhvr>
                                      <p:tavLst>
                                        <p:tav tm="0">
                                          <p:val>
                                            <p:strVal val="#ppt_y"/>
                                          </p:val>
                                        </p:tav>
                                        <p:tav tm="100000">
                                          <p:val>
                                            <p:strVal val="#ppt_y"/>
                                          </p:val>
                                        </p:tav>
                                      </p:tavLst>
                                    </p:anim>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ppt_w</p:attrName>
                                        </p:attrNameLst>
                                      </p:cBhvr>
                                      <p:tavLst>
                                        <p:tav tm="0">
                                          <p:val>
                                            <p:fltVal val="0"/>
                                          </p:val>
                                        </p:tav>
                                        <p:tav tm="100000">
                                          <p:val>
                                            <p:strVal val="#ppt_w"/>
                                          </p:val>
                                        </p:tav>
                                      </p:tavLst>
                                    </p:anim>
                                    <p:anim calcmode="lin" valueType="num">
                                      <p:cBhvr>
                                        <p:cTn id="37" dur="500" fill="hold"/>
                                        <p:tgtEl>
                                          <p:spTgt spid="40"/>
                                        </p:tgtEl>
                                        <p:attrNameLst>
                                          <p:attrName>ppt_h</p:attrName>
                                        </p:attrNameLst>
                                      </p:cBhvr>
                                      <p:tavLst>
                                        <p:tav tm="0">
                                          <p:val>
                                            <p:fltVal val="0"/>
                                          </p:val>
                                        </p:tav>
                                        <p:tav tm="100000">
                                          <p:val>
                                            <p:strVal val="#ppt_h"/>
                                          </p:val>
                                        </p:tav>
                                      </p:tavLst>
                                    </p:anim>
                                    <p:animEffect transition="in" filter="fade">
                                      <p:cBhvr>
                                        <p:cTn id="38" dur="500"/>
                                        <p:tgtEl>
                                          <p:spTgt spid="40"/>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wipe(left)">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p:cTn id="47" dur="500" fill="hold"/>
                                        <p:tgtEl>
                                          <p:spTgt spid="38"/>
                                        </p:tgtEl>
                                        <p:attrNameLst>
                                          <p:attrName>ppt_w</p:attrName>
                                        </p:attrNameLst>
                                      </p:cBhvr>
                                      <p:tavLst>
                                        <p:tav tm="0">
                                          <p:val>
                                            <p:fltVal val="0"/>
                                          </p:val>
                                        </p:tav>
                                        <p:tav tm="100000">
                                          <p:val>
                                            <p:strVal val="#ppt_w"/>
                                          </p:val>
                                        </p:tav>
                                      </p:tavLst>
                                    </p:anim>
                                    <p:anim calcmode="lin" valueType="num">
                                      <p:cBhvr>
                                        <p:cTn id="48" dur="500" fill="hold"/>
                                        <p:tgtEl>
                                          <p:spTgt spid="38"/>
                                        </p:tgtEl>
                                        <p:attrNameLst>
                                          <p:attrName>ppt_h</p:attrName>
                                        </p:attrNameLst>
                                      </p:cBhvr>
                                      <p:tavLst>
                                        <p:tav tm="0">
                                          <p:val>
                                            <p:fltVal val="0"/>
                                          </p:val>
                                        </p:tav>
                                        <p:tav tm="100000">
                                          <p:val>
                                            <p:strVal val="#ppt_h"/>
                                          </p:val>
                                        </p:tav>
                                      </p:tavLst>
                                    </p:anim>
                                    <p:animEffect transition="in" filter="fade">
                                      <p:cBhvr>
                                        <p:cTn id="49" dur="500"/>
                                        <p:tgtEl>
                                          <p:spTgt spid="38"/>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wipe(left)">
                                      <p:cBhvr>
                                        <p:cTn id="53" dur="500"/>
                                        <p:tgtEl>
                                          <p:spTgt spid="3">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500" fill="hold"/>
                                        <p:tgtEl>
                                          <p:spTgt spid="37"/>
                                        </p:tgtEl>
                                        <p:attrNameLst>
                                          <p:attrName>ppt_w</p:attrName>
                                        </p:attrNameLst>
                                      </p:cBhvr>
                                      <p:tavLst>
                                        <p:tav tm="0">
                                          <p:val>
                                            <p:fltVal val="0"/>
                                          </p:val>
                                        </p:tav>
                                        <p:tav tm="100000">
                                          <p:val>
                                            <p:strVal val="#ppt_w"/>
                                          </p:val>
                                        </p:tav>
                                      </p:tavLst>
                                    </p:anim>
                                    <p:anim calcmode="lin" valueType="num">
                                      <p:cBhvr>
                                        <p:cTn id="59" dur="500" fill="hold"/>
                                        <p:tgtEl>
                                          <p:spTgt spid="37"/>
                                        </p:tgtEl>
                                        <p:attrNameLst>
                                          <p:attrName>ppt_h</p:attrName>
                                        </p:attrNameLst>
                                      </p:cBhvr>
                                      <p:tavLst>
                                        <p:tav tm="0">
                                          <p:val>
                                            <p:fltVal val="0"/>
                                          </p:val>
                                        </p:tav>
                                        <p:tav tm="100000">
                                          <p:val>
                                            <p:strVal val="#ppt_h"/>
                                          </p:val>
                                        </p:tav>
                                      </p:tavLst>
                                    </p:anim>
                                    <p:animEffect transition="in" filter="fade">
                                      <p:cBhvr>
                                        <p:cTn id="60" dur="500"/>
                                        <p:tgtEl>
                                          <p:spTgt spid="3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3">
                                            <p:txEl>
                                              <p:pRg st="2" end="2"/>
                                            </p:txEl>
                                          </p:spTgt>
                                        </p:tgtEl>
                                        <p:attrNameLst>
                                          <p:attrName>style.visibility</p:attrName>
                                        </p:attrNameLst>
                                      </p:cBhvr>
                                      <p:to>
                                        <p:strVal val="visible"/>
                                      </p:to>
                                    </p:set>
                                    <p:animEffect transition="in" filter="wipe(left)">
                                      <p:cBhvr>
                                        <p:cTn id="64" dur="500"/>
                                        <p:tgtEl>
                                          <p:spTgt spid="3">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p:cTn id="69" dur="500" fill="hold"/>
                                        <p:tgtEl>
                                          <p:spTgt spid="36"/>
                                        </p:tgtEl>
                                        <p:attrNameLst>
                                          <p:attrName>ppt_w</p:attrName>
                                        </p:attrNameLst>
                                      </p:cBhvr>
                                      <p:tavLst>
                                        <p:tav tm="0">
                                          <p:val>
                                            <p:fltVal val="0"/>
                                          </p:val>
                                        </p:tav>
                                        <p:tav tm="100000">
                                          <p:val>
                                            <p:strVal val="#ppt_w"/>
                                          </p:val>
                                        </p:tav>
                                      </p:tavLst>
                                    </p:anim>
                                    <p:anim calcmode="lin" valueType="num">
                                      <p:cBhvr>
                                        <p:cTn id="70" dur="500" fill="hold"/>
                                        <p:tgtEl>
                                          <p:spTgt spid="36"/>
                                        </p:tgtEl>
                                        <p:attrNameLst>
                                          <p:attrName>ppt_h</p:attrName>
                                        </p:attrNameLst>
                                      </p:cBhvr>
                                      <p:tavLst>
                                        <p:tav tm="0">
                                          <p:val>
                                            <p:fltVal val="0"/>
                                          </p:val>
                                        </p:tav>
                                        <p:tav tm="100000">
                                          <p:val>
                                            <p:strVal val="#ppt_h"/>
                                          </p:val>
                                        </p:tav>
                                      </p:tavLst>
                                    </p:anim>
                                    <p:animEffect transition="in" filter="fade">
                                      <p:cBhvr>
                                        <p:cTn id="71" dur="500"/>
                                        <p:tgtEl>
                                          <p:spTgt spid="36"/>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wipe(left)">
                                      <p:cBhvr>
                                        <p:cTn id="75" dur="500"/>
                                        <p:tgtEl>
                                          <p:spTgt spid="3">
                                            <p:txEl>
                                              <p:pRg st="3" end="3"/>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ppt_w</p:attrName>
                                        </p:attrNameLst>
                                      </p:cBhvr>
                                      <p:tavLst>
                                        <p:tav tm="0">
                                          <p:val>
                                            <p:fltVal val="0"/>
                                          </p:val>
                                        </p:tav>
                                        <p:tav tm="100000">
                                          <p:val>
                                            <p:strVal val="#ppt_w"/>
                                          </p:val>
                                        </p:tav>
                                      </p:tavLst>
                                    </p:anim>
                                    <p:anim calcmode="lin" valueType="num">
                                      <p:cBhvr>
                                        <p:cTn id="81" dur="500" fill="hold"/>
                                        <p:tgtEl>
                                          <p:spTgt spid="35"/>
                                        </p:tgtEl>
                                        <p:attrNameLst>
                                          <p:attrName>ppt_h</p:attrName>
                                        </p:attrNameLst>
                                      </p:cBhvr>
                                      <p:tavLst>
                                        <p:tav tm="0">
                                          <p:val>
                                            <p:fltVal val="0"/>
                                          </p:val>
                                        </p:tav>
                                        <p:tav tm="100000">
                                          <p:val>
                                            <p:strVal val="#ppt_h"/>
                                          </p:val>
                                        </p:tav>
                                      </p:tavLst>
                                    </p:anim>
                                    <p:animEffect transition="in" filter="fade">
                                      <p:cBhvr>
                                        <p:cTn id="82" dur="500"/>
                                        <p:tgtEl>
                                          <p:spTgt spid="35"/>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3">
                                            <p:txEl>
                                              <p:pRg st="4" end="4"/>
                                            </p:txEl>
                                          </p:spTgt>
                                        </p:tgtEl>
                                        <p:attrNameLst>
                                          <p:attrName>style.visibility</p:attrName>
                                        </p:attrNameLst>
                                      </p:cBhvr>
                                      <p:to>
                                        <p:strVal val="visible"/>
                                      </p:to>
                                    </p:set>
                                    <p:animEffect transition="in" filter="wipe(left)">
                                      <p:cBhvr>
                                        <p:cTn id="86" dur="500"/>
                                        <p:tgtEl>
                                          <p:spTgt spid="3">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500" fill="hold"/>
                                        <p:tgtEl>
                                          <p:spTgt spid="34"/>
                                        </p:tgtEl>
                                        <p:attrNameLst>
                                          <p:attrName>ppt_w</p:attrName>
                                        </p:attrNameLst>
                                      </p:cBhvr>
                                      <p:tavLst>
                                        <p:tav tm="0">
                                          <p:val>
                                            <p:fltVal val="0"/>
                                          </p:val>
                                        </p:tav>
                                        <p:tav tm="100000">
                                          <p:val>
                                            <p:strVal val="#ppt_w"/>
                                          </p:val>
                                        </p:tav>
                                      </p:tavLst>
                                    </p:anim>
                                    <p:anim calcmode="lin" valueType="num">
                                      <p:cBhvr>
                                        <p:cTn id="92" dur="500" fill="hold"/>
                                        <p:tgtEl>
                                          <p:spTgt spid="34"/>
                                        </p:tgtEl>
                                        <p:attrNameLst>
                                          <p:attrName>ppt_h</p:attrName>
                                        </p:attrNameLst>
                                      </p:cBhvr>
                                      <p:tavLst>
                                        <p:tav tm="0">
                                          <p:val>
                                            <p:fltVal val="0"/>
                                          </p:val>
                                        </p:tav>
                                        <p:tav tm="100000">
                                          <p:val>
                                            <p:strVal val="#ppt_h"/>
                                          </p:val>
                                        </p:tav>
                                      </p:tavLst>
                                    </p:anim>
                                    <p:animEffect transition="in" filter="fade">
                                      <p:cBhvr>
                                        <p:cTn id="93" dur="500"/>
                                        <p:tgtEl>
                                          <p:spTgt spid="34"/>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left)">
                                      <p:cBhvr>
                                        <p:cTn id="9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4572000"/>
            <a:ext cx="5293730" cy="1964266"/>
          </a:xfrm>
          <a:prstGeom prst="rect">
            <a:avLst/>
          </a:prstGeom>
          <a:solidFill>
            <a:srgbClr val="996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n 4" descr="Imagen que contiene hombre&#10;&#10;Descripción generada automáticamente">
            <a:extLst>
              <a:ext uri="{FF2B5EF4-FFF2-40B4-BE49-F238E27FC236}">
                <a16:creationId xmlns:a16="http://schemas.microsoft.com/office/drawing/2014/main" id="{375AF818-8D50-4C39-8002-95FC12985F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a:off x="245660" y="321733"/>
            <a:ext cx="5293729"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uadroTexto 6">
            <a:extLst>
              <a:ext uri="{FF2B5EF4-FFF2-40B4-BE49-F238E27FC236}">
                <a16:creationId xmlns:a16="http://schemas.microsoft.com/office/drawing/2014/main" id="{F528E61E-7F3D-4AD1-8AC3-EE0ACDFF91CA}"/>
              </a:ext>
            </a:extLst>
          </p:cNvPr>
          <p:cNvSpPr txBox="1"/>
          <p:nvPr/>
        </p:nvSpPr>
        <p:spPr>
          <a:xfrm>
            <a:off x="334979" y="4680636"/>
            <a:ext cx="5051834" cy="1708160"/>
          </a:xfrm>
          <a:prstGeom prst="rect">
            <a:avLst/>
          </a:prstGeom>
          <a:noFill/>
        </p:spPr>
        <p:txBody>
          <a:bodyPr wrap="square" rtlCol="0">
            <a:spAutoFit/>
          </a:bodyPr>
          <a:lstStyle/>
          <a:p>
            <a:pPr>
              <a:spcBef>
                <a:spcPts val="600"/>
              </a:spcBef>
            </a:pPr>
            <a:r>
              <a:rPr lang="es-ES" sz="2000" b="1" dirty="0"/>
              <a:t>Al final del primer siglo de nuestra era, Juan (el último apóstol aún con vida) escribió aquello que le fue revelado.</a:t>
            </a:r>
          </a:p>
          <a:p>
            <a:pPr>
              <a:spcBef>
                <a:spcPts val="600"/>
              </a:spcBef>
            </a:pPr>
            <a:r>
              <a:rPr lang="es-ES" sz="2000" b="1" dirty="0"/>
              <a:t>En la introducción del libro, se nos indica su propósito, su autor real y su tema principal.</a:t>
            </a:r>
          </a:p>
        </p:txBody>
      </p:sp>
      <p:sp>
        <p:nvSpPr>
          <p:cNvPr id="8" name="CuadroTexto 7">
            <a:extLst>
              <a:ext uri="{FF2B5EF4-FFF2-40B4-BE49-F238E27FC236}">
                <a16:creationId xmlns:a16="http://schemas.microsoft.com/office/drawing/2014/main" id="{D92207DF-CB07-412E-BB75-1C517119D45E}"/>
              </a:ext>
            </a:extLst>
          </p:cNvPr>
          <p:cNvSpPr txBox="1"/>
          <p:nvPr/>
        </p:nvSpPr>
        <p:spPr>
          <a:xfrm>
            <a:off x="5650990" y="674400"/>
            <a:ext cx="3247349" cy="5509200"/>
          </a:xfrm>
          <a:prstGeom prst="rect">
            <a:avLst/>
          </a:prstGeom>
          <a:noFill/>
        </p:spPr>
        <p:txBody>
          <a:bodyPr wrap="square" rtlCol="0">
            <a:spAutoFit/>
          </a:bodyPr>
          <a:lstStyle/>
          <a:p>
            <a:pPr marL="269875" indent="-269875">
              <a:spcBef>
                <a:spcPts val="600"/>
              </a:spcBef>
              <a:buFont typeface="Wingdings" panose="05000000000000000000" pitchFamily="2" charset="2"/>
              <a:buChar char="§"/>
            </a:pPr>
            <a:r>
              <a:rPr lang="es-ES" sz="2400" b="1" dirty="0">
                <a:solidFill>
                  <a:schemeClr val="bg1"/>
                </a:solidFill>
              </a:rPr>
              <a:t>La Revelación.</a:t>
            </a:r>
            <a:br>
              <a:rPr lang="es-ES" sz="2400" b="1" dirty="0">
                <a:solidFill>
                  <a:schemeClr val="bg1"/>
                </a:solidFill>
              </a:rPr>
            </a:br>
            <a:r>
              <a:rPr lang="es-ES" sz="2000" b="1" dirty="0">
                <a:solidFill>
                  <a:srgbClr val="D6BBEB"/>
                </a:solidFill>
              </a:rPr>
              <a:t>Apocalipsis 1:1-3.</a:t>
            </a:r>
          </a:p>
          <a:p>
            <a:pPr marL="627063" indent="-357188">
              <a:spcBef>
                <a:spcPts val="1200"/>
              </a:spcBef>
              <a:spcAft>
                <a:spcPts val="600"/>
              </a:spcAft>
            </a:pPr>
            <a:r>
              <a:rPr lang="es-ES" sz="2000" b="1" dirty="0">
                <a:solidFill>
                  <a:schemeClr val="accent4">
                    <a:lumMod val="40000"/>
                    <a:lumOff val="60000"/>
                  </a:schemeClr>
                </a:solidFill>
              </a:rPr>
              <a:t>Quién: </a:t>
            </a:r>
            <a:r>
              <a:rPr lang="es-ES" sz="2000" b="1" dirty="0">
                <a:solidFill>
                  <a:schemeClr val="accent5">
                    <a:lumMod val="60000"/>
                    <a:lumOff val="40000"/>
                  </a:schemeClr>
                </a:solidFill>
              </a:rPr>
              <a:t>Jesucristo. 1:1a.</a:t>
            </a:r>
          </a:p>
          <a:p>
            <a:pPr marL="627063" indent="-357188">
              <a:spcBef>
                <a:spcPts val="1200"/>
              </a:spcBef>
              <a:spcAft>
                <a:spcPts val="600"/>
              </a:spcAft>
            </a:pPr>
            <a:r>
              <a:rPr lang="es-ES" sz="2000" b="1" dirty="0">
                <a:solidFill>
                  <a:schemeClr val="accent4">
                    <a:lumMod val="40000"/>
                    <a:lumOff val="60000"/>
                  </a:schemeClr>
                </a:solidFill>
              </a:rPr>
              <a:t>Por qué: </a:t>
            </a:r>
            <a:r>
              <a:rPr lang="es-ES" sz="2000" b="1" dirty="0">
                <a:solidFill>
                  <a:schemeClr val="accent5">
                    <a:lumMod val="60000"/>
                    <a:lumOff val="40000"/>
                  </a:schemeClr>
                </a:solidFill>
              </a:rPr>
              <a:t>Para mostrar el futuro. 1:1b.</a:t>
            </a:r>
          </a:p>
          <a:p>
            <a:pPr marL="627063" indent="-357188">
              <a:spcBef>
                <a:spcPts val="1200"/>
              </a:spcBef>
              <a:spcAft>
                <a:spcPts val="600"/>
              </a:spcAft>
            </a:pPr>
            <a:r>
              <a:rPr lang="es-ES" sz="2000" b="1" dirty="0">
                <a:solidFill>
                  <a:schemeClr val="accent4">
                    <a:lumMod val="40000"/>
                    <a:lumOff val="60000"/>
                  </a:schemeClr>
                </a:solidFill>
              </a:rPr>
              <a:t>Cómo: </a:t>
            </a:r>
            <a:r>
              <a:rPr lang="es-ES" sz="2000" b="1" dirty="0">
                <a:solidFill>
                  <a:schemeClr val="accent5">
                    <a:lumMod val="60000"/>
                    <a:lumOff val="40000"/>
                  </a:schemeClr>
                </a:solidFill>
              </a:rPr>
              <a:t>Por símbolos. 1:1c.</a:t>
            </a:r>
          </a:p>
          <a:p>
            <a:pPr marL="627063" indent="-357188">
              <a:spcBef>
                <a:spcPts val="1200"/>
              </a:spcBef>
              <a:spcAft>
                <a:spcPts val="600"/>
              </a:spcAft>
            </a:pPr>
            <a:r>
              <a:rPr lang="es-ES" sz="2000" b="1" dirty="0">
                <a:solidFill>
                  <a:schemeClr val="accent4">
                    <a:lumMod val="40000"/>
                    <a:lumOff val="60000"/>
                  </a:schemeClr>
                </a:solidFill>
              </a:rPr>
              <a:t>Beneficios:</a:t>
            </a:r>
            <a:r>
              <a:rPr lang="es-ES" sz="2000" b="1" dirty="0"/>
              <a:t> </a:t>
            </a:r>
            <a:r>
              <a:rPr lang="es-ES" sz="2000" b="1" dirty="0">
                <a:solidFill>
                  <a:schemeClr val="accent5">
                    <a:lumMod val="60000"/>
                    <a:lumOff val="40000"/>
                  </a:schemeClr>
                </a:solidFill>
              </a:rPr>
              <a:t>Ser feliz. 1:3.</a:t>
            </a:r>
          </a:p>
          <a:p>
            <a:pPr marL="269875" indent="-269875">
              <a:spcBef>
                <a:spcPts val="1800"/>
              </a:spcBef>
              <a:spcAft>
                <a:spcPts val="1200"/>
              </a:spcAft>
              <a:buFont typeface="Wingdings" panose="05000000000000000000" pitchFamily="2" charset="2"/>
              <a:buChar char="§"/>
            </a:pPr>
            <a:r>
              <a:rPr lang="es-ES" sz="2400" b="1" dirty="0">
                <a:solidFill>
                  <a:schemeClr val="bg1"/>
                </a:solidFill>
              </a:rPr>
              <a:t>Saludos del autor:</a:t>
            </a:r>
            <a:br>
              <a:rPr lang="es-ES" sz="2400" b="1" dirty="0">
                <a:solidFill>
                  <a:schemeClr val="bg1"/>
                </a:solidFill>
              </a:rPr>
            </a:br>
            <a:r>
              <a:rPr lang="es-ES" sz="2000" b="1" dirty="0">
                <a:solidFill>
                  <a:srgbClr val="D6BBEB"/>
                </a:solidFill>
              </a:rPr>
              <a:t>Dios. Apocalipsis 1:4-6.</a:t>
            </a:r>
          </a:p>
          <a:p>
            <a:pPr marL="269875" indent="-269875">
              <a:spcBef>
                <a:spcPts val="1800"/>
              </a:spcBef>
              <a:spcAft>
                <a:spcPts val="1200"/>
              </a:spcAft>
              <a:buFont typeface="Wingdings" panose="05000000000000000000" pitchFamily="2" charset="2"/>
              <a:buChar char="§"/>
            </a:pPr>
            <a:r>
              <a:rPr lang="es-ES" sz="2400" b="1" dirty="0">
                <a:solidFill>
                  <a:schemeClr val="bg1"/>
                </a:solidFill>
              </a:rPr>
              <a:t>El tema central:</a:t>
            </a:r>
            <a:br>
              <a:rPr lang="es-ES" sz="2400" b="1" dirty="0">
                <a:solidFill>
                  <a:schemeClr val="bg1"/>
                </a:solidFill>
              </a:rPr>
            </a:br>
            <a:r>
              <a:rPr lang="es-ES" sz="2000" b="1" dirty="0">
                <a:solidFill>
                  <a:srgbClr val="D6BBEB"/>
                </a:solidFill>
              </a:rPr>
              <a:t>La Segunda Venida. Apocalipsis 1:7-8.</a:t>
            </a:r>
          </a:p>
        </p:txBody>
      </p:sp>
    </p:spTree>
    <p:extLst>
      <p:ext uri="{BB962C8B-B14F-4D97-AF65-F5344CB8AC3E}">
        <p14:creationId xmlns:p14="http://schemas.microsoft.com/office/powerpoint/2010/main" val="2878859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fade">
                                      <p:cBhvr>
                                        <p:cTn id="38" dur="1000"/>
                                        <p:tgtEl>
                                          <p:spTgt spid="8">
                                            <p:txEl>
                                              <p:pRg st="3" end="3"/>
                                            </p:txEl>
                                          </p:spTgt>
                                        </p:tgtEl>
                                      </p:cBhvr>
                                    </p:animEffect>
                                    <p:anim calcmode="lin" valueType="num">
                                      <p:cBhvr>
                                        <p:cTn id="3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Effect transition="in" filter="fade">
                                      <p:cBhvr>
                                        <p:cTn id="45" dur="1000"/>
                                        <p:tgtEl>
                                          <p:spTgt spid="8">
                                            <p:txEl>
                                              <p:pRg st="4" end="4"/>
                                            </p:txEl>
                                          </p:spTgt>
                                        </p:tgtEl>
                                      </p:cBhvr>
                                    </p:animEffect>
                                    <p:anim calcmode="lin" valueType="num">
                                      <p:cBhvr>
                                        <p:cTn id="46"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8">
                                            <p:txEl>
                                              <p:pRg st="5" end="5"/>
                                            </p:txEl>
                                          </p:spTgt>
                                        </p:tgtEl>
                                        <p:attrNameLst>
                                          <p:attrName>style.visibility</p:attrName>
                                        </p:attrNameLst>
                                      </p:cBhvr>
                                      <p:to>
                                        <p:strVal val="visible"/>
                                      </p:to>
                                    </p:set>
                                    <p:animEffect transition="in" filter="fade">
                                      <p:cBhvr>
                                        <p:cTn id="52" dur="1000"/>
                                        <p:tgtEl>
                                          <p:spTgt spid="8">
                                            <p:txEl>
                                              <p:pRg st="5" end="5"/>
                                            </p:txEl>
                                          </p:spTgt>
                                        </p:tgtEl>
                                      </p:cBhvr>
                                    </p:animEffect>
                                    <p:anim calcmode="lin" valueType="num">
                                      <p:cBhvr>
                                        <p:cTn id="53"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8">
                                            <p:txEl>
                                              <p:pRg st="6" end="6"/>
                                            </p:txEl>
                                          </p:spTgt>
                                        </p:tgtEl>
                                        <p:attrNameLst>
                                          <p:attrName>style.visibility</p:attrName>
                                        </p:attrNameLst>
                                      </p:cBhvr>
                                      <p:to>
                                        <p:strVal val="visible"/>
                                      </p:to>
                                    </p:set>
                                    <p:animEffect transition="in" filter="fade">
                                      <p:cBhvr>
                                        <p:cTn id="59" dur="1000"/>
                                        <p:tgtEl>
                                          <p:spTgt spid="8">
                                            <p:txEl>
                                              <p:pRg st="6" end="6"/>
                                            </p:txEl>
                                          </p:spTgt>
                                        </p:tgtEl>
                                      </p:cBhvr>
                                    </p:animEffect>
                                    <p:anim calcmode="lin" valueType="num">
                                      <p:cBhvr>
                                        <p:cTn id="60"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persona, de pie, interior&#10;&#10;Descripción generada automáticamente">
            <a:extLst>
              <a:ext uri="{FF2B5EF4-FFF2-40B4-BE49-F238E27FC236}">
                <a16:creationId xmlns:a16="http://schemas.microsoft.com/office/drawing/2014/main" id="{594C2B50-7789-4055-A823-05C2DEF1E6C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76" y="700691"/>
            <a:ext cx="4943566" cy="2939267"/>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
        <p:nvSpPr>
          <p:cNvPr id="2" name="CuadroTexto 1">
            <a:extLst>
              <a:ext uri="{FF2B5EF4-FFF2-40B4-BE49-F238E27FC236}">
                <a16:creationId xmlns:a16="http://schemas.microsoft.com/office/drawing/2014/main" id="{BB267201-5C62-45EA-87ED-6FC106611758}"/>
              </a:ext>
            </a:extLst>
          </p:cNvPr>
          <p:cNvSpPr txBox="1"/>
          <p:nvPr/>
        </p:nvSpPr>
        <p:spPr>
          <a:xfrm>
            <a:off x="0" y="0"/>
            <a:ext cx="9144000" cy="1077218"/>
          </a:xfrm>
          <a:prstGeom prst="rect">
            <a:avLst/>
          </a:prstGeom>
          <a:noFill/>
        </p:spPr>
        <p:txBody>
          <a:bodyPr wrap="square" rtlCol="0">
            <a:spAutoFit/>
          </a:bodyPr>
          <a:lstStyle/>
          <a:p>
            <a:pPr algn="ctr"/>
            <a:r>
              <a:rPr lang="es-ES" sz="4400" dirty="0">
                <a:ln w="0"/>
                <a:solidFill>
                  <a:srgbClr val="002060"/>
                </a:solidFill>
                <a:effectLst>
                  <a:outerShdw blurRad="38100" dist="25400" dir="5400000" algn="ctr" rotWithShape="0">
                    <a:srgbClr val="6E747A">
                      <a:alpha val="43000"/>
                    </a:srgbClr>
                  </a:outerShdw>
                </a:effectLst>
              </a:rPr>
              <a:t>“LA REVELACIÓN DE JESUCRISTO”</a:t>
            </a:r>
          </a:p>
          <a:p>
            <a:pPr algn="r"/>
            <a:r>
              <a:rPr lang="es-ES" sz="2000" dirty="0">
                <a:ln w="0"/>
                <a:solidFill>
                  <a:srgbClr val="002060"/>
                </a:solidFill>
                <a:effectLst>
                  <a:outerShdw blurRad="38100" dist="25400" dir="5400000" algn="ctr" rotWithShape="0">
                    <a:srgbClr val="6E747A">
                      <a:alpha val="43000"/>
                    </a:srgbClr>
                  </a:outerShdw>
                </a:effectLst>
              </a:rPr>
              <a:t>(Apocalipsis 1:1a)</a:t>
            </a:r>
          </a:p>
        </p:txBody>
      </p:sp>
      <p:sp>
        <p:nvSpPr>
          <p:cNvPr id="3" name="CuadroTexto 2">
            <a:extLst>
              <a:ext uri="{FF2B5EF4-FFF2-40B4-BE49-F238E27FC236}">
                <a16:creationId xmlns:a16="http://schemas.microsoft.com/office/drawing/2014/main" id="{3DD1E3F4-9989-4B68-86D0-21EBA0F0501A}"/>
              </a:ext>
            </a:extLst>
          </p:cNvPr>
          <p:cNvSpPr txBox="1"/>
          <p:nvPr/>
        </p:nvSpPr>
        <p:spPr>
          <a:xfrm>
            <a:off x="4650381" y="1105287"/>
            <a:ext cx="4432662" cy="2323713"/>
          </a:xfrm>
          <a:prstGeom prst="rect">
            <a:avLst/>
          </a:prstGeom>
          <a:noFill/>
        </p:spPr>
        <p:txBody>
          <a:bodyPr wrap="square" rtlCol="0">
            <a:spAutoFit/>
          </a:bodyPr>
          <a:lstStyle/>
          <a:p>
            <a:pPr>
              <a:spcBef>
                <a:spcPts val="600"/>
              </a:spcBef>
            </a:pPr>
            <a:r>
              <a:rPr lang="es-ES" sz="2000" b="1" dirty="0"/>
              <a:t>El título del libro, Apocalipsis, es la transliteración de la primera palabra del texto griego: </a:t>
            </a:r>
            <a:r>
              <a:rPr lang="es-ES" sz="2000" i="1" dirty="0" err="1"/>
              <a:t>apokalupsis</a:t>
            </a:r>
            <a:r>
              <a:rPr lang="es-ES" sz="2000" b="1" dirty="0"/>
              <a:t> (que significa “revelar”, “descubrir”, “correr el velo”).</a:t>
            </a:r>
          </a:p>
          <a:p>
            <a:pPr>
              <a:spcBef>
                <a:spcPts val="600"/>
              </a:spcBef>
            </a:pPr>
            <a:r>
              <a:rPr lang="es-ES" sz="2000" b="1" dirty="0"/>
              <a:t>En Apocalipsis, Jesucristo se revela a sí mismo y corre el velo que nos impide ver el futuro.</a:t>
            </a:r>
          </a:p>
        </p:txBody>
      </p:sp>
      <p:sp>
        <p:nvSpPr>
          <p:cNvPr id="6" name="Rectángulo 5">
            <a:extLst>
              <a:ext uri="{FF2B5EF4-FFF2-40B4-BE49-F238E27FC236}">
                <a16:creationId xmlns:a16="http://schemas.microsoft.com/office/drawing/2014/main" id="{24E3E526-74C2-4E4C-BADC-CF90ADB75110}"/>
              </a:ext>
            </a:extLst>
          </p:cNvPr>
          <p:cNvSpPr/>
          <p:nvPr/>
        </p:nvSpPr>
        <p:spPr>
          <a:xfrm>
            <a:off x="117566" y="3918734"/>
            <a:ext cx="4572000" cy="2939266"/>
          </a:xfrm>
          <a:prstGeom prst="rect">
            <a:avLst/>
          </a:prstGeom>
        </p:spPr>
        <p:txBody>
          <a:bodyPr>
            <a:spAutoFit/>
          </a:bodyPr>
          <a:lstStyle/>
          <a:p>
            <a:pPr>
              <a:spcBef>
                <a:spcPts val="600"/>
              </a:spcBef>
            </a:pPr>
            <a:r>
              <a:rPr lang="es-ES" sz="2000" b="1" dirty="0"/>
              <a:t>Podemos descubrir a Jesús a lo largo de todo el libro, ya que Él es su figura principal. Apocalipsis nos informa de lo que ocurrió a partir de la ascensión de Jesús al Cielo. Es, pues, la continuación de los Evangelios.</a:t>
            </a:r>
          </a:p>
          <a:p>
            <a:pPr>
              <a:spcBef>
                <a:spcPts val="600"/>
              </a:spcBef>
            </a:pPr>
            <a:r>
              <a:rPr lang="es-ES" sz="2000" b="1" dirty="0"/>
              <a:t>A través del simbolismo del santuario, se nos muestra la obra intercesora de Jesús a nuestro favor en el Santuario Celestial.</a:t>
            </a:r>
          </a:p>
        </p:txBody>
      </p:sp>
      <p:pic>
        <p:nvPicPr>
          <p:cNvPr id="12" name="Imagen 11" descr="Imagen que contiene hombre&#10;&#10;Descripción generada automáticamente">
            <a:extLst>
              <a:ext uri="{FF2B5EF4-FFF2-40B4-BE49-F238E27FC236}">
                <a16:creationId xmlns:a16="http://schemas.microsoft.com/office/drawing/2014/main" id="{F8DB6639-ED29-4B9D-9B56-636A07DF560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89566" y="3516994"/>
            <a:ext cx="4271553" cy="3267875"/>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5353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17"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ppt_h/2"/>
                                          </p:val>
                                        </p:tav>
                                        <p:tav tm="100000">
                                          <p:val>
                                            <p:strVal val="#ppt_y"/>
                                          </p:val>
                                        </p:tav>
                                      </p:tavLst>
                                    </p:anim>
                                    <p:anim calcmode="lin" valueType="num">
                                      <p:cBhvr>
                                        <p:cTn id="17" dur="500" fill="hold"/>
                                        <p:tgtEl>
                                          <p:spTgt spid="8"/>
                                        </p:tgtEl>
                                        <p:attrNameLst>
                                          <p:attrName>ppt_w</p:attrName>
                                        </p:attrNameLst>
                                      </p:cBhvr>
                                      <p:tavLst>
                                        <p:tav tm="0">
                                          <p:val>
                                            <p:strVal val="#ppt_w"/>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1000"/>
                                        <p:tgtEl>
                                          <p:spTgt spid="6">
                                            <p:txEl>
                                              <p:pRg st="0" end="0"/>
                                            </p:txEl>
                                          </p:spTgt>
                                        </p:tgtEl>
                                      </p:cBhvr>
                                    </p:animEffect>
                                    <p:anim calcmode="lin" valueType="num">
                                      <p:cBhvr>
                                        <p:cTn id="4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37" presetClass="entr" presetSubtype="0" fill="hold" grpId="0" nodeType="afterEffect">
                                  <p:stCondLst>
                                    <p:cond delay="0"/>
                                  </p:stCondLst>
                                  <p:childTnLst>
                                    <p:set>
                                      <p:cBhvr>
                                        <p:cTn id="52" dur="1" fill="hold">
                                          <p:stCondLst>
                                            <p:cond delay="0"/>
                                          </p:stCondLst>
                                        </p:cTn>
                                        <p:tgtEl>
                                          <p:spTgt spid="6">
                                            <p:txEl>
                                              <p:pRg st="1" end="1"/>
                                            </p:txEl>
                                          </p:spTgt>
                                        </p:tgtEl>
                                        <p:attrNameLst>
                                          <p:attrName>style.visibility</p:attrName>
                                        </p:attrNameLst>
                                      </p:cBhvr>
                                      <p:to>
                                        <p:strVal val="visible"/>
                                      </p:to>
                                    </p:set>
                                    <p:animEffect transition="in" filter="fade">
                                      <p:cBhvr>
                                        <p:cTn id="53" dur="1000"/>
                                        <p:tgtEl>
                                          <p:spTgt spid="6">
                                            <p:txEl>
                                              <p:pRg st="1" end="1"/>
                                            </p:txEl>
                                          </p:spTgt>
                                        </p:tgtEl>
                                      </p:cBhvr>
                                    </p:animEffect>
                                    <p:anim calcmode="lin" valueType="num">
                                      <p:cBhvr>
                                        <p:cTn id="54"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5"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5" name="Imagen 24" descr="Imagen que contiene exterior, persona, hombre, de pie&#10;&#10;Descripción generada automáticamente">
            <a:extLst>
              <a:ext uri="{FF2B5EF4-FFF2-40B4-BE49-F238E27FC236}">
                <a16:creationId xmlns:a16="http://schemas.microsoft.com/office/drawing/2014/main" id="{4D75EA1A-A6F8-40F3-851F-6633019AEE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6143" y="2163047"/>
            <a:ext cx="5913120" cy="4662401"/>
          </a:xfrm>
          <a:prstGeom prst="rect">
            <a:avLst/>
          </a:prstGeom>
          <a:ln>
            <a:noFill/>
          </a:ln>
          <a:effectLst>
            <a:softEdge rad="112500"/>
          </a:effectLst>
        </p:spPr>
      </p:pic>
      <p:sp>
        <p:nvSpPr>
          <p:cNvPr id="2" name="CuadroTexto 1">
            <a:extLst>
              <a:ext uri="{FF2B5EF4-FFF2-40B4-BE49-F238E27FC236}">
                <a16:creationId xmlns:a16="http://schemas.microsoft.com/office/drawing/2014/main" id="{4472A56E-9C89-447C-9409-B291E4D01439}"/>
              </a:ext>
            </a:extLst>
          </p:cNvPr>
          <p:cNvSpPr txBox="1"/>
          <p:nvPr/>
        </p:nvSpPr>
        <p:spPr>
          <a:xfrm>
            <a:off x="0" y="0"/>
            <a:ext cx="9144000" cy="954107"/>
          </a:xfrm>
          <a:prstGeom prst="rect">
            <a:avLst/>
          </a:prstGeom>
          <a:noFill/>
        </p:spPr>
        <p:txBody>
          <a:bodyPr wrap="square" rtlCol="0">
            <a:spAutoFit/>
          </a:bodyPr>
          <a:lstStyle/>
          <a:p>
            <a:pPr algn="ctr"/>
            <a:r>
              <a:rPr lang="es-ES" sz="3600" dirty="0">
                <a:ln w="0"/>
                <a:solidFill>
                  <a:srgbClr val="2E3350"/>
                </a:solidFill>
                <a:effectLst>
                  <a:outerShdw blurRad="38100" dist="19050" dir="2700000" algn="tl" rotWithShape="0">
                    <a:schemeClr val="dk1">
                      <a:alpha val="40000"/>
                    </a:schemeClr>
                  </a:outerShdw>
                </a:effectLst>
              </a:rPr>
              <a:t>“LAS COSAS QUE DEBEN SUCEDER PRONTO”</a:t>
            </a:r>
          </a:p>
          <a:p>
            <a:pPr algn="r"/>
            <a:r>
              <a:rPr lang="es-ES" sz="2000" dirty="0">
                <a:ln w="0"/>
                <a:solidFill>
                  <a:srgbClr val="2E3350"/>
                </a:solidFill>
                <a:effectLst>
                  <a:outerShdw blurRad="38100" dist="19050" dir="2700000" algn="tl" rotWithShape="0">
                    <a:schemeClr val="dk1">
                      <a:alpha val="40000"/>
                    </a:schemeClr>
                  </a:outerShdw>
                </a:effectLst>
              </a:rPr>
              <a:t>Apocalipsis 1:1b</a:t>
            </a:r>
          </a:p>
        </p:txBody>
      </p:sp>
      <p:sp>
        <p:nvSpPr>
          <p:cNvPr id="5" name="CuadroTexto 4">
            <a:extLst>
              <a:ext uri="{FF2B5EF4-FFF2-40B4-BE49-F238E27FC236}">
                <a16:creationId xmlns:a16="http://schemas.microsoft.com/office/drawing/2014/main" id="{2ADE9B2E-2436-4712-8078-13C35C2BB8A4}"/>
              </a:ext>
            </a:extLst>
          </p:cNvPr>
          <p:cNvSpPr txBox="1"/>
          <p:nvPr/>
        </p:nvSpPr>
        <p:spPr>
          <a:xfrm>
            <a:off x="191590" y="724091"/>
            <a:ext cx="5913120" cy="1400383"/>
          </a:xfrm>
          <a:prstGeom prst="rect">
            <a:avLst/>
          </a:prstGeom>
          <a:noFill/>
        </p:spPr>
        <p:txBody>
          <a:bodyPr wrap="square" rtlCol="0">
            <a:spAutoFit/>
          </a:bodyPr>
          <a:lstStyle/>
          <a:p>
            <a:pPr>
              <a:spcBef>
                <a:spcPts val="600"/>
              </a:spcBef>
            </a:pPr>
            <a:r>
              <a:rPr lang="es-ES" sz="2000" b="1" dirty="0"/>
              <a:t>¿Qué nos muestra Dios en Apocalipsis?</a:t>
            </a:r>
          </a:p>
          <a:p>
            <a:r>
              <a:rPr lang="es-ES" sz="2000" b="1" dirty="0"/>
              <a:t>Nos muestra los sucesos que abarcan desde el tiempo de Juan, hasta que vivamos en la Tierra Nueva.</a:t>
            </a:r>
          </a:p>
          <a:p>
            <a:pPr>
              <a:spcBef>
                <a:spcPts val="600"/>
              </a:spcBef>
            </a:pPr>
            <a:r>
              <a:rPr lang="es-ES" sz="2000" b="1" dirty="0"/>
              <a:t>¿Con qué propósito?</a:t>
            </a:r>
          </a:p>
        </p:txBody>
      </p:sp>
      <p:sp>
        <p:nvSpPr>
          <p:cNvPr id="14" name="Forma libre: forma 13">
            <a:extLst>
              <a:ext uri="{FF2B5EF4-FFF2-40B4-BE49-F238E27FC236}">
                <a16:creationId xmlns:a16="http://schemas.microsoft.com/office/drawing/2014/main" id="{5F1A5F0F-B095-4453-8B52-5561BAFF9E5B}"/>
              </a:ext>
            </a:extLst>
          </p:cNvPr>
          <p:cNvSpPr/>
          <p:nvPr/>
        </p:nvSpPr>
        <p:spPr>
          <a:xfrm>
            <a:off x="1984964" y="2205701"/>
            <a:ext cx="6601061" cy="741622"/>
          </a:xfrm>
          <a:custGeom>
            <a:avLst/>
            <a:gdLst>
              <a:gd name="connsiteX0" fmla="*/ 0 w 6601061"/>
              <a:gd name="connsiteY0" fmla="*/ 123606 h 741620"/>
              <a:gd name="connsiteX1" fmla="*/ 123606 w 6601061"/>
              <a:gd name="connsiteY1" fmla="*/ 0 h 741620"/>
              <a:gd name="connsiteX2" fmla="*/ 6477455 w 6601061"/>
              <a:gd name="connsiteY2" fmla="*/ 0 h 741620"/>
              <a:gd name="connsiteX3" fmla="*/ 6601061 w 6601061"/>
              <a:gd name="connsiteY3" fmla="*/ 123606 h 741620"/>
              <a:gd name="connsiteX4" fmla="*/ 6601061 w 6601061"/>
              <a:gd name="connsiteY4" fmla="*/ 618014 h 741620"/>
              <a:gd name="connsiteX5" fmla="*/ 6477455 w 6601061"/>
              <a:gd name="connsiteY5" fmla="*/ 741620 h 741620"/>
              <a:gd name="connsiteX6" fmla="*/ 123606 w 6601061"/>
              <a:gd name="connsiteY6" fmla="*/ 741620 h 741620"/>
              <a:gd name="connsiteX7" fmla="*/ 0 w 6601061"/>
              <a:gd name="connsiteY7" fmla="*/ 618014 h 741620"/>
              <a:gd name="connsiteX8" fmla="*/ 0 w 6601061"/>
              <a:gd name="connsiteY8" fmla="*/ 123606 h 74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061" h="741620">
                <a:moveTo>
                  <a:pt x="6601061" y="618013"/>
                </a:moveTo>
                <a:cubicBezTo>
                  <a:pt x="6601061" y="686279"/>
                  <a:pt x="6545721" y="741619"/>
                  <a:pt x="6477455" y="741619"/>
                </a:cubicBezTo>
                <a:lnTo>
                  <a:pt x="123606" y="741619"/>
                </a:lnTo>
                <a:cubicBezTo>
                  <a:pt x="55340" y="741619"/>
                  <a:pt x="0" y="686279"/>
                  <a:pt x="0" y="618013"/>
                </a:cubicBezTo>
                <a:lnTo>
                  <a:pt x="0" y="123607"/>
                </a:lnTo>
                <a:cubicBezTo>
                  <a:pt x="0" y="55341"/>
                  <a:pt x="55340" y="1"/>
                  <a:pt x="123606" y="1"/>
                </a:cubicBezTo>
                <a:lnTo>
                  <a:pt x="6477455" y="1"/>
                </a:lnTo>
                <a:cubicBezTo>
                  <a:pt x="6545721" y="1"/>
                  <a:pt x="6601061" y="55341"/>
                  <a:pt x="6601061" y="123607"/>
                </a:cubicBezTo>
                <a:lnTo>
                  <a:pt x="6601061" y="618013"/>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63237" tIns="112404" rIns="178443" bIns="112404" numCol="1" spcCol="1270" anchor="ctr" anchorCtr="0">
            <a:noAutofit/>
          </a:bodyPr>
          <a:lstStyle/>
          <a:p>
            <a:pPr marL="0" lvl="0" indent="0" algn="ctr" defTabSz="889000">
              <a:lnSpc>
                <a:spcPct val="90000"/>
              </a:lnSpc>
              <a:spcBef>
                <a:spcPct val="0"/>
              </a:spcBef>
              <a:spcAft>
                <a:spcPct val="35000"/>
              </a:spcAft>
              <a:buNone/>
            </a:pPr>
            <a:r>
              <a:rPr lang="es-ES" sz="2000" b="1" kern="1200" dirty="0"/>
              <a:t>Para que sepamos que Dios está al control de los acontecimientos de este mundo.</a:t>
            </a:r>
            <a:endParaRPr lang="es-ES" sz="2000" kern="1200" dirty="0"/>
          </a:p>
        </p:txBody>
      </p:sp>
      <p:sp>
        <p:nvSpPr>
          <p:cNvPr id="15" name="Rectángulo: esquinas redondeadas 14">
            <a:extLst>
              <a:ext uri="{FF2B5EF4-FFF2-40B4-BE49-F238E27FC236}">
                <a16:creationId xmlns:a16="http://schemas.microsoft.com/office/drawing/2014/main" id="{23FBE878-F97E-4FFD-B0D8-75C01DAACC7A}"/>
              </a:ext>
            </a:extLst>
          </p:cNvPr>
          <p:cNvSpPr/>
          <p:nvPr/>
        </p:nvSpPr>
        <p:spPr>
          <a:xfrm>
            <a:off x="479594" y="2125780"/>
            <a:ext cx="1425220" cy="856378"/>
          </a:xfrm>
          <a:prstGeom prst="roundRect">
            <a:avLst/>
          </a:prstGeom>
          <a:blipFill dpi="0" rotWithShape="1">
            <a:blip r:embed="rId4" cstate="screen">
              <a:extLst>
                <a:ext uri="{28A0092B-C50C-407E-A947-70E740481C1C}">
                  <a14:useLocalDpi xmlns:a14="http://schemas.microsoft.com/office/drawing/2010/main"/>
                </a:ext>
              </a:extLst>
            </a:blip>
            <a:srcRect/>
            <a:stretch>
              <a:fillRect/>
            </a:stretch>
          </a:blipFill>
        </p:spPr>
        <p:style>
          <a:lnRef idx="1">
            <a:schemeClr val="lt1">
              <a:hueOff val="0"/>
              <a:satOff val="0"/>
              <a:lumOff val="0"/>
              <a:alphaOff val="0"/>
            </a:schemeClr>
          </a:lnRef>
          <a:fillRef idx="1">
            <a:scrgbClr r="0" g="0" b="0"/>
          </a:fillRef>
          <a:effectRef idx="1">
            <a:schemeClr val="accent2">
              <a:tint val="50000"/>
              <a:hueOff val="0"/>
              <a:satOff val="0"/>
              <a:lumOff val="0"/>
              <a:alphaOff val="0"/>
            </a:schemeClr>
          </a:effectRef>
          <a:fontRef idx="minor">
            <a:schemeClr val="lt1">
              <a:hueOff val="0"/>
              <a:satOff val="0"/>
              <a:lumOff val="0"/>
              <a:alphaOff val="0"/>
            </a:schemeClr>
          </a:fontRef>
        </p:style>
      </p:sp>
      <p:sp>
        <p:nvSpPr>
          <p:cNvPr id="16" name="Forma libre: forma 15">
            <a:extLst>
              <a:ext uri="{FF2B5EF4-FFF2-40B4-BE49-F238E27FC236}">
                <a16:creationId xmlns:a16="http://schemas.microsoft.com/office/drawing/2014/main" id="{E26170D1-8D2E-4031-887C-75DDBACAF005}"/>
              </a:ext>
            </a:extLst>
          </p:cNvPr>
          <p:cNvSpPr/>
          <p:nvPr/>
        </p:nvSpPr>
        <p:spPr>
          <a:xfrm>
            <a:off x="1984964" y="3168702"/>
            <a:ext cx="6601061" cy="741621"/>
          </a:xfrm>
          <a:custGeom>
            <a:avLst/>
            <a:gdLst>
              <a:gd name="connsiteX0" fmla="*/ 0 w 6601061"/>
              <a:gd name="connsiteY0" fmla="*/ 123606 h 741620"/>
              <a:gd name="connsiteX1" fmla="*/ 123606 w 6601061"/>
              <a:gd name="connsiteY1" fmla="*/ 0 h 741620"/>
              <a:gd name="connsiteX2" fmla="*/ 6477455 w 6601061"/>
              <a:gd name="connsiteY2" fmla="*/ 0 h 741620"/>
              <a:gd name="connsiteX3" fmla="*/ 6601061 w 6601061"/>
              <a:gd name="connsiteY3" fmla="*/ 123606 h 741620"/>
              <a:gd name="connsiteX4" fmla="*/ 6601061 w 6601061"/>
              <a:gd name="connsiteY4" fmla="*/ 618014 h 741620"/>
              <a:gd name="connsiteX5" fmla="*/ 6477455 w 6601061"/>
              <a:gd name="connsiteY5" fmla="*/ 741620 h 741620"/>
              <a:gd name="connsiteX6" fmla="*/ 123606 w 6601061"/>
              <a:gd name="connsiteY6" fmla="*/ 741620 h 741620"/>
              <a:gd name="connsiteX7" fmla="*/ 0 w 6601061"/>
              <a:gd name="connsiteY7" fmla="*/ 618014 h 741620"/>
              <a:gd name="connsiteX8" fmla="*/ 0 w 6601061"/>
              <a:gd name="connsiteY8" fmla="*/ 123606 h 74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061" h="741620">
                <a:moveTo>
                  <a:pt x="6601061" y="618013"/>
                </a:moveTo>
                <a:cubicBezTo>
                  <a:pt x="6601061" y="686279"/>
                  <a:pt x="6545721" y="741619"/>
                  <a:pt x="6477455" y="741619"/>
                </a:cubicBezTo>
                <a:lnTo>
                  <a:pt x="123606" y="741619"/>
                </a:lnTo>
                <a:cubicBezTo>
                  <a:pt x="55340" y="741619"/>
                  <a:pt x="0" y="686279"/>
                  <a:pt x="0" y="618013"/>
                </a:cubicBezTo>
                <a:lnTo>
                  <a:pt x="0" y="123607"/>
                </a:lnTo>
                <a:cubicBezTo>
                  <a:pt x="0" y="55341"/>
                  <a:pt x="55340" y="1"/>
                  <a:pt x="123606" y="1"/>
                </a:cubicBezTo>
                <a:lnTo>
                  <a:pt x="6477455" y="1"/>
                </a:lnTo>
                <a:cubicBezTo>
                  <a:pt x="6545721" y="1"/>
                  <a:pt x="6601061" y="55341"/>
                  <a:pt x="6601061" y="123607"/>
                </a:cubicBezTo>
                <a:lnTo>
                  <a:pt x="6601061" y="618013"/>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63237" tIns="112403" rIns="178443" bIns="112404" numCol="1" spcCol="1270" anchor="ctr" anchorCtr="0">
            <a:noAutofit/>
          </a:bodyPr>
          <a:lstStyle/>
          <a:p>
            <a:pPr marL="0" lvl="0" indent="0" algn="ctr" defTabSz="889000">
              <a:lnSpc>
                <a:spcPct val="90000"/>
              </a:lnSpc>
              <a:spcBef>
                <a:spcPct val="0"/>
              </a:spcBef>
              <a:spcAft>
                <a:spcPct val="35000"/>
              </a:spcAft>
              <a:buNone/>
            </a:pPr>
            <a:r>
              <a:rPr lang="es-ES" sz="2000" b="1" kern="1200" dirty="0"/>
              <a:t>Para asegurarnos que Él siempre estará con nosotros, aún en los momentos más difíciles.</a:t>
            </a:r>
            <a:endParaRPr lang="es-ES" sz="2000" kern="1200" dirty="0"/>
          </a:p>
        </p:txBody>
      </p:sp>
      <p:sp>
        <p:nvSpPr>
          <p:cNvPr id="17" name="Rectángulo: esquinas redondeadas 16">
            <a:extLst>
              <a:ext uri="{FF2B5EF4-FFF2-40B4-BE49-F238E27FC236}">
                <a16:creationId xmlns:a16="http://schemas.microsoft.com/office/drawing/2014/main" id="{39B46D37-013F-47AD-9E86-B14041989966}"/>
              </a:ext>
            </a:extLst>
          </p:cNvPr>
          <p:cNvSpPr/>
          <p:nvPr/>
        </p:nvSpPr>
        <p:spPr>
          <a:xfrm>
            <a:off x="479594" y="3086603"/>
            <a:ext cx="1425220" cy="856378"/>
          </a:xfrm>
          <a:prstGeom prst="roundRect">
            <a:avLst/>
          </a:prstGeom>
          <a:blipFill rotWithShape="1">
            <a:blip r:embed="rId5" cstate="screen">
              <a:extLst>
                <a:ext uri="{28A0092B-C50C-407E-A947-70E740481C1C}">
                  <a14:useLocalDpi xmlns:a14="http://schemas.microsoft.com/office/drawing/2010/main"/>
                </a:ext>
              </a:extLst>
            </a:blip>
            <a:srcRect/>
            <a:stretch>
              <a:fillRect/>
            </a:stretch>
          </a:blipFill>
        </p:spPr>
        <p:style>
          <a:lnRef idx="1">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sp>
        <p:nvSpPr>
          <p:cNvPr id="18" name="Forma libre: forma 17">
            <a:extLst>
              <a:ext uri="{FF2B5EF4-FFF2-40B4-BE49-F238E27FC236}">
                <a16:creationId xmlns:a16="http://schemas.microsoft.com/office/drawing/2014/main" id="{CD19D355-93E3-4CA9-BCA8-3BEF254832E8}"/>
              </a:ext>
            </a:extLst>
          </p:cNvPr>
          <p:cNvSpPr/>
          <p:nvPr/>
        </p:nvSpPr>
        <p:spPr>
          <a:xfrm>
            <a:off x="1984964" y="4131701"/>
            <a:ext cx="6601061" cy="741621"/>
          </a:xfrm>
          <a:custGeom>
            <a:avLst/>
            <a:gdLst>
              <a:gd name="connsiteX0" fmla="*/ 0 w 6601061"/>
              <a:gd name="connsiteY0" fmla="*/ 123606 h 741620"/>
              <a:gd name="connsiteX1" fmla="*/ 123606 w 6601061"/>
              <a:gd name="connsiteY1" fmla="*/ 0 h 741620"/>
              <a:gd name="connsiteX2" fmla="*/ 6477455 w 6601061"/>
              <a:gd name="connsiteY2" fmla="*/ 0 h 741620"/>
              <a:gd name="connsiteX3" fmla="*/ 6601061 w 6601061"/>
              <a:gd name="connsiteY3" fmla="*/ 123606 h 741620"/>
              <a:gd name="connsiteX4" fmla="*/ 6601061 w 6601061"/>
              <a:gd name="connsiteY4" fmla="*/ 618014 h 741620"/>
              <a:gd name="connsiteX5" fmla="*/ 6477455 w 6601061"/>
              <a:gd name="connsiteY5" fmla="*/ 741620 h 741620"/>
              <a:gd name="connsiteX6" fmla="*/ 123606 w 6601061"/>
              <a:gd name="connsiteY6" fmla="*/ 741620 h 741620"/>
              <a:gd name="connsiteX7" fmla="*/ 0 w 6601061"/>
              <a:gd name="connsiteY7" fmla="*/ 618014 h 741620"/>
              <a:gd name="connsiteX8" fmla="*/ 0 w 6601061"/>
              <a:gd name="connsiteY8" fmla="*/ 123606 h 74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061" h="741620">
                <a:moveTo>
                  <a:pt x="6601061" y="618013"/>
                </a:moveTo>
                <a:cubicBezTo>
                  <a:pt x="6601061" y="686279"/>
                  <a:pt x="6545721" y="741619"/>
                  <a:pt x="6477455" y="741619"/>
                </a:cubicBezTo>
                <a:lnTo>
                  <a:pt x="123606" y="741619"/>
                </a:lnTo>
                <a:cubicBezTo>
                  <a:pt x="55340" y="741619"/>
                  <a:pt x="0" y="686279"/>
                  <a:pt x="0" y="618013"/>
                </a:cubicBezTo>
                <a:lnTo>
                  <a:pt x="0" y="123607"/>
                </a:lnTo>
                <a:cubicBezTo>
                  <a:pt x="0" y="55341"/>
                  <a:pt x="55340" y="1"/>
                  <a:pt x="123606" y="1"/>
                </a:cubicBezTo>
                <a:lnTo>
                  <a:pt x="6477455" y="1"/>
                </a:lnTo>
                <a:cubicBezTo>
                  <a:pt x="6545721" y="1"/>
                  <a:pt x="6601061" y="55341"/>
                  <a:pt x="6601061" y="123607"/>
                </a:cubicBezTo>
                <a:lnTo>
                  <a:pt x="6601061" y="618013"/>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363237" tIns="112404" rIns="178443" bIns="112403" numCol="1" spcCol="1270" anchor="ctr" anchorCtr="0">
            <a:noAutofit/>
          </a:bodyPr>
          <a:lstStyle/>
          <a:p>
            <a:pPr marL="0" lvl="0" indent="0" algn="ctr" defTabSz="889000">
              <a:lnSpc>
                <a:spcPct val="90000"/>
              </a:lnSpc>
              <a:spcBef>
                <a:spcPct val="0"/>
              </a:spcBef>
              <a:spcAft>
                <a:spcPct val="35000"/>
              </a:spcAft>
              <a:buNone/>
            </a:pPr>
            <a:r>
              <a:rPr lang="es-ES" sz="2000" b="1" kern="1200" dirty="0"/>
              <a:t>Para enseñarnos a prepararnos para su pronto regreso.</a:t>
            </a:r>
            <a:endParaRPr lang="es-ES" sz="2000" kern="1200" dirty="0"/>
          </a:p>
        </p:txBody>
      </p:sp>
      <p:sp>
        <p:nvSpPr>
          <p:cNvPr id="19" name="Rectángulo: esquinas redondeadas 18">
            <a:extLst>
              <a:ext uri="{FF2B5EF4-FFF2-40B4-BE49-F238E27FC236}">
                <a16:creationId xmlns:a16="http://schemas.microsoft.com/office/drawing/2014/main" id="{762C55E1-714F-4D3F-A8E5-FC1C8DAAC5CE}"/>
              </a:ext>
            </a:extLst>
          </p:cNvPr>
          <p:cNvSpPr/>
          <p:nvPr/>
        </p:nvSpPr>
        <p:spPr>
          <a:xfrm>
            <a:off x="479594" y="4047426"/>
            <a:ext cx="1425220" cy="856378"/>
          </a:xfrm>
          <a:prstGeom prst="roundRect">
            <a:avLst/>
          </a:prstGeom>
          <a:blipFill rotWithShape="1">
            <a:blip r:embed="rId6" cstate="screen">
              <a:extLst>
                <a:ext uri="{28A0092B-C50C-407E-A947-70E740481C1C}">
                  <a14:useLocalDpi xmlns:a14="http://schemas.microsoft.com/office/drawing/2010/main"/>
                </a:ext>
              </a:extLst>
            </a:blip>
            <a:srcRect/>
            <a:stretch>
              <a:fillRect/>
            </a:stretch>
          </a:blipFill>
        </p:spPr>
        <p:style>
          <a:lnRef idx="1">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sp>
      <p:sp>
        <p:nvSpPr>
          <p:cNvPr id="20" name="Forma libre: forma 19">
            <a:extLst>
              <a:ext uri="{FF2B5EF4-FFF2-40B4-BE49-F238E27FC236}">
                <a16:creationId xmlns:a16="http://schemas.microsoft.com/office/drawing/2014/main" id="{8B4F7E38-7AFF-40F2-BC5F-747C293A84D8}"/>
              </a:ext>
            </a:extLst>
          </p:cNvPr>
          <p:cNvSpPr/>
          <p:nvPr/>
        </p:nvSpPr>
        <p:spPr>
          <a:xfrm>
            <a:off x="1984964" y="5094701"/>
            <a:ext cx="6601061" cy="741621"/>
          </a:xfrm>
          <a:custGeom>
            <a:avLst/>
            <a:gdLst>
              <a:gd name="connsiteX0" fmla="*/ 0 w 6601061"/>
              <a:gd name="connsiteY0" fmla="*/ 123606 h 741620"/>
              <a:gd name="connsiteX1" fmla="*/ 123606 w 6601061"/>
              <a:gd name="connsiteY1" fmla="*/ 0 h 741620"/>
              <a:gd name="connsiteX2" fmla="*/ 6477455 w 6601061"/>
              <a:gd name="connsiteY2" fmla="*/ 0 h 741620"/>
              <a:gd name="connsiteX3" fmla="*/ 6601061 w 6601061"/>
              <a:gd name="connsiteY3" fmla="*/ 123606 h 741620"/>
              <a:gd name="connsiteX4" fmla="*/ 6601061 w 6601061"/>
              <a:gd name="connsiteY4" fmla="*/ 618014 h 741620"/>
              <a:gd name="connsiteX5" fmla="*/ 6477455 w 6601061"/>
              <a:gd name="connsiteY5" fmla="*/ 741620 h 741620"/>
              <a:gd name="connsiteX6" fmla="*/ 123606 w 6601061"/>
              <a:gd name="connsiteY6" fmla="*/ 741620 h 741620"/>
              <a:gd name="connsiteX7" fmla="*/ 0 w 6601061"/>
              <a:gd name="connsiteY7" fmla="*/ 618014 h 741620"/>
              <a:gd name="connsiteX8" fmla="*/ 0 w 6601061"/>
              <a:gd name="connsiteY8" fmla="*/ 123606 h 74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061" h="741620">
                <a:moveTo>
                  <a:pt x="6601061" y="618013"/>
                </a:moveTo>
                <a:cubicBezTo>
                  <a:pt x="6601061" y="686279"/>
                  <a:pt x="6545721" y="741619"/>
                  <a:pt x="6477455" y="741619"/>
                </a:cubicBezTo>
                <a:lnTo>
                  <a:pt x="123606" y="741619"/>
                </a:lnTo>
                <a:cubicBezTo>
                  <a:pt x="55340" y="741619"/>
                  <a:pt x="0" y="686279"/>
                  <a:pt x="0" y="618013"/>
                </a:cubicBezTo>
                <a:lnTo>
                  <a:pt x="0" y="123607"/>
                </a:lnTo>
                <a:cubicBezTo>
                  <a:pt x="0" y="55341"/>
                  <a:pt x="55340" y="1"/>
                  <a:pt x="123606" y="1"/>
                </a:cubicBezTo>
                <a:lnTo>
                  <a:pt x="6477455" y="1"/>
                </a:lnTo>
                <a:cubicBezTo>
                  <a:pt x="6545721" y="1"/>
                  <a:pt x="6601061" y="55341"/>
                  <a:pt x="6601061" y="123607"/>
                </a:cubicBezTo>
                <a:lnTo>
                  <a:pt x="6601061" y="618013"/>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363237" tIns="112404" rIns="178443" bIns="112403" numCol="1" spcCol="1270" anchor="ctr" anchorCtr="0">
            <a:noAutofit/>
          </a:bodyPr>
          <a:lstStyle/>
          <a:p>
            <a:pPr marL="0" lvl="0" indent="0" algn="ctr" defTabSz="889000">
              <a:lnSpc>
                <a:spcPct val="90000"/>
              </a:lnSpc>
              <a:spcBef>
                <a:spcPct val="0"/>
              </a:spcBef>
              <a:spcAft>
                <a:spcPct val="35000"/>
              </a:spcAft>
              <a:buNone/>
            </a:pPr>
            <a:r>
              <a:rPr lang="es-ES" sz="2000" b="1" kern="1200" dirty="0"/>
              <a:t>Para ser conscientes de nuestra dependencia de Él y obedecerle.</a:t>
            </a:r>
            <a:endParaRPr lang="es-ES" sz="2000" kern="1200" dirty="0"/>
          </a:p>
        </p:txBody>
      </p:sp>
      <p:sp>
        <p:nvSpPr>
          <p:cNvPr id="21" name="Rectángulo: esquinas redondeadas 20">
            <a:extLst>
              <a:ext uri="{FF2B5EF4-FFF2-40B4-BE49-F238E27FC236}">
                <a16:creationId xmlns:a16="http://schemas.microsoft.com/office/drawing/2014/main" id="{E46980EF-F1B5-422F-8D65-1D36DC03F6AD}"/>
              </a:ext>
            </a:extLst>
          </p:cNvPr>
          <p:cNvSpPr/>
          <p:nvPr/>
        </p:nvSpPr>
        <p:spPr>
          <a:xfrm>
            <a:off x="479594" y="5008249"/>
            <a:ext cx="1425220" cy="856378"/>
          </a:xfrm>
          <a:prstGeom prst="roundRect">
            <a:avLst/>
          </a:prstGeom>
          <a:blipFill rotWithShape="1">
            <a:blip r:embed="rId7" cstate="screen">
              <a:extLst>
                <a:ext uri="{28A0092B-C50C-407E-A947-70E740481C1C}">
                  <a14:useLocalDpi xmlns:a14="http://schemas.microsoft.com/office/drawing/2010/main"/>
                </a:ext>
              </a:extLst>
            </a:blip>
            <a:srcRect/>
            <a:stretch>
              <a:fillRect/>
            </a:stretch>
          </a:blipFill>
        </p:spPr>
        <p:style>
          <a:lnRef idx="1">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sp>
      <p:sp>
        <p:nvSpPr>
          <p:cNvPr id="22" name="Forma libre: forma 21">
            <a:extLst>
              <a:ext uri="{FF2B5EF4-FFF2-40B4-BE49-F238E27FC236}">
                <a16:creationId xmlns:a16="http://schemas.microsoft.com/office/drawing/2014/main" id="{CFC3AC41-E59A-420C-A7BB-FA87D571DDB5}"/>
              </a:ext>
            </a:extLst>
          </p:cNvPr>
          <p:cNvSpPr/>
          <p:nvPr/>
        </p:nvSpPr>
        <p:spPr>
          <a:xfrm>
            <a:off x="1984964" y="6057700"/>
            <a:ext cx="6601061" cy="741621"/>
          </a:xfrm>
          <a:custGeom>
            <a:avLst/>
            <a:gdLst>
              <a:gd name="connsiteX0" fmla="*/ 0 w 6601061"/>
              <a:gd name="connsiteY0" fmla="*/ 123606 h 741620"/>
              <a:gd name="connsiteX1" fmla="*/ 123606 w 6601061"/>
              <a:gd name="connsiteY1" fmla="*/ 0 h 741620"/>
              <a:gd name="connsiteX2" fmla="*/ 6477455 w 6601061"/>
              <a:gd name="connsiteY2" fmla="*/ 0 h 741620"/>
              <a:gd name="connsiteX3" fmla="*/ 6601061 w 6601061"/>
              <a:gd name="connsiteY3" fmla="*/ 123606 h 741620"/>
              <a:gd name="connsiteX4" fmla="*/ 6601061 w 6601061"/>
              <a:gd name="connsiteY4" fmla="*/ 618014 h 741620"/>
              <a:gd name="connsiteX5" fmla="*/ 6477455 w 6601061"/>
              <a:gd name="connsiteY5" fmla="*/ 741620 h 741620"/>
              <a:gd name="connsiteX6" fmla="*/ 123606 w 6601061"/>
              <a:gd name="connsiteY6" fmla="*/ 741620 h 741620"/>
              <a:gd name="connsiteX7" fmla="*/ 0 w 6601061"/>
              <a:gd name="connsiteY7" fmla="*/ 618014 h 741620"/>
              <a:gd name="connsiteX8" fmla="*/ 0 w 6601061"/>
              <a:gd name="connsiteY8" fmla="*/ 123606 h 74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1061" h="741620">
                <a:moveTo>
                  <a:pt x="6601061" y="618013"/>
                </a:moveTo>
                <a:cubicBezTo>
                  <a:pt x="6601061" y="686279"/>
                  <a:pt x="6545721" y="741619"/>
                  <a:pt x="6477455" y="741619"/>
                </a:cubicBezTo>
                <a:lnTo>
                  <a:pt x="123606" y="741619"/>
                </a:lnTo>
                <a:cubicBezTo>
                  <a:pt x="55340" y="741619"/>
                  <a:pt x="0" y="686279"/>
                  <a:pt x="0" y="618013"/>
                </a:cubicBezTo>
                <a:lnTo>
                  <a:pt x="0" y="123607"/>
                </a:lnTo>
                <a:cubicBezTo>
                  <a:pt x="0" y="55341"/>
                  <a:pt x="55340" y="1"/>
                  <a:pt x="123606" y="1"/>
                </a:cubicBezTo>
                <a:lnTo>
                  <a:pt x="6477455" y="1"/>
                </a:lnTo>
                <a:cubicBezTo>
                  <a:pt x="6545721" y="1"/>
                  <a:pt x="6601061" y="55341"/>
                  <a:pt x="6601061" y="123607"/>
                </a:cubicBezTo>
                <a:lnTo>
                  <a:pt x="6601061" y="618013"/>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txBody>
          <a:bodyPr spcFirstLastPara="0" vert="horz" wrap="square" lIns="363237" tIns="112404" rIns="178443" bIns="112403" numCol="1" spcCol="1270" anchor="ctr" anchorCtr="0">
            <a:noAutofit/>
          </a:bodyPr>
          <a:lstStyle/>
          <a:p>
            <a:pPr marL="0" lvl="0" indent="0" algn="ctr" defTabSz="889000">
              <a:lnSpc>
                <a:spcPct val="90000"/>
              </a:lnSpc>
              <a:spcBef>
                <a:spcPct val="0"/>
              </a:spcBef>
              <a:spcAft>
                <a:spcPct val="35000"/>
              </a:spcAft>
              <a:buNone/>
            </a:pPr>
            <a:r>
              <a:rPr lang="es-ES" sz="2000" b="1" kern="1200" dirty="0"/>
              <a:t>Para que creamos. “Y ahora os lo he dicho antes que suceda, para que cuando suceda, creáis” (Juan 14:29).</a:t>
            </a:r>
            <a:endParaRPr lang="es-ES" sz="2000" kern="1200" dirty="0"/>
          </a:p>
        </p:txBody>
      </p:sp>
      <p:sp>
        <p:nvSpPr>
          <p:cNvPr id="23" name="Rectángulo: esquinas redondeadas 22">
            <a:extLst>
              <a:ext uri="{FF2B5EF4-FFF2-40B4-BE49-F238E27FC236}">
                <a16:creationId xmlns:a16="http://schemas.microsoft.com/office/drawing/2014/main" id="{E8196EA9-AC2F-42C9-9419-B0BF9472DBE6}"/>
              </a:ext>
            </a:extLst>
          </p:cNvPr>
          <p:cNvSpPr/>
          <p:nvPr/>
        </p:nvSpPr>
        <p:spPr>
          <a:xfrm>
            <a:off x="479594" y="5969070"/>
            <a:ext cx="1425220" cy="856378"/>
          </a:xfrm>
          <a:prstGeom prst="roundRect">
            <a:avLst/>
          </a:prstGeom>
          <a:blipFill rotWithShape="1">
            <a:blip r:embed="rId8" cstate="screen">
              <a:extLst>
                <a:ext uri="{28A0092B-C50C-407E-A947-70E740481C1C}">
                  <a14:useLocalDpi xmlns:a14="http://schemas.microsoft.com/office/drawing/2010/main"/>
                </a:ext>
              </a:extLst>
            </a:blip>
            <a:srcRect/>
            <a:stretch>
              <a:fillRect/>
            </a:stretch>
          </a:blipFill>
        </p:spPr>
        <p:style>
          <a:lnRef idx="1">
            <a:schemeClr val="lt1">
              <a:hueOff val="0"/>
              <a:satOff val="0"/>
              <a:lumOff val="0"/>
              <a:alphaOff val="0"/>
            </a:schemeClr>
          </a:lnRef>
          <a:fillRef idx="1">
            <a:scrgbClr r="0" g="0" b="0"/>
          </a:fillRef>
          <a:effectRef idx="1">
            <a:schemeClr val="accent6">
              <a:tint val="50000"/>
              <a:hueOff val="0"/>
              <a:satOff val="0"/>
              <a:lumOff val="0"/>
              <a:alphaOff val="0"/>
            </a:schemeClr>
          </a:effectRef>
          <a:fontRef idx="minor">
            <a:schemeClr val="lt1">
              <a:hueOff val="0"/>
              <a:satOff val="0"/>
              <a:lumOff val="0"/>
              <a:alphaOff val="0"/>
            </a:schemeClr>
          </a:fontRef>
        </p:style>
      </p:sp>
      <p:pic>
        <p:nvPicPr>
          <p:cNvPr id="9" name="Imagen 8" descr="Imagen que contiene agua, exterior, ropa, persona&#10;&#10;Descripción generada automáticamente">
            <a:extLst>
              <a:ext uri="{FF2B5EF4-FFF2-40B4-BE49-F238E27FC236}">
                <a16:creationId xmlns:a16="http://schemas.microsoft.com/office/drawing/2014/main" id="{8660B5CA-A8E9-4BA3-9C2F-8E15C6B7A4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30832" y="954107"/>
            <a:ext cx="1432560" cy="10744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n 10" descr="Imagen que contiene persona, hierba, exterior, hombre&#10;&#10;Descripción generada automáticamente">
            <a:extLst>
              <a:ext uri="{FF2B5EF4-FFF2-40B4-BE49-F238E27FC236}">
                <a16:creationId xmlns:a16="http://schemas.microsoft.com/office/drawing/2014/main" id="{ECF003A4-C258-4EBB-8A7E-5E41FD685E1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624356" y="954108"/>
            <a:ext cx="1432560" cy="10744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61889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p:cTn id="16" dur="500" decel="50000" fill="hold">
                                          <p:stCondLst>
                                            <p:cond delay="0"/>
                                          </p:stCondLst>
                                        </p:cTn>
                                        <p:tgtEl>
                                          <p:spTgt spid="5">
                                            <p:txEl>
                                              <p:pRg st="0" end="0"/>
                                            </p:txEl>
                                          </p:spTgt>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5">
                                            <p:txEl>
                                              <p:pRg st="0" end="0"/>
                                            </p:txEl>
                                          </p:spTgt>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5">
                                            <p:txEl>
                                              <p:pRg st="0" end="0"/>
                                            </p:txEl>
                                          </p:spTgt>
                                        </p:tgtEl>
                                        <p:attrNameLst>
                                          <p:attrName>ppt_w</p:attrName>
                                        </p:attrNameLst>
                                      </p:cBhvr>
                                      <p:tavLst>
                                        <p:tav tm="0">
                                          <p:val>
                                            <p:strVal val="#ppt_w*.05"/>
                                          </p:val>
                                        </p:tav>
                                        <p:tav tm="100000">
                                          <p:val>
                                            <p:strVal val="#ppt_w"/>
                                          </p:val>
                                        </p:tav>
                                      </p:tavLst>
                                    </p:anim>
                                    <p:anim calcmode="lin" valueType="num">
                                      <p:cBhvr>
                                        <p:cTn id="19" dur="1000" fill="hold"/>
                                        <p:tgtEl>
                                          <p:spTgt spid="5">
                                            <p:txEl>
                                              <p:pRg st="0" end="0"/>
                                            </p:txEl>
                                          </p:spTgt>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5">
                                            <p:txEl>
                                              <p:pRg st="0" end="0"/>
                                            </p:txEl>
                                          </p:spTgt>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5">
                                            <p:txEl>
                                              <p:pRg st="0" end="0"/>
                                            </p:txEl>
                                          </p:spTgt>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5">
                                            <p:txEl>
                                              <p:pRg st="0" end="0"/>
                                            </p:txEl>
                                          </p:spTgt>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randombar(horizontal)">
                                      <p:cBhvr>
                                        <p:cTn id="28" dur="500"/>
                                        <p:tgtEl>
                                          <p:spTgt spid="5">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5"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 calcmode="lin" valueType="num">
                                      <p:cBhvr>
                                        <p:cTn id="39" dur="500" decel="50000" fill="hold">
                                          <p:stCondLst>
                                            <p:cond delay="0"/>
                                          </p:stCondLst>
                                        </p:cTn>
                                        <p:tgtEl>
                                          <p:spTgt spid="5">
                                            <p:txEl>
                                              <p:pRg st="2" end="2"/>
                                            </p:txEl>
                                          </p:spTgt>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5">
                                            <p:txEl>
                                              <p:pRg st="2" end="2"/>
                                            </p:txEl>
                                          </p:spTgt>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5">
                                            <p:txEl>
                                              <p:pRg st="2" end="2"/>
                                            </p:txEl>
                                          </p:spTgt>
                                        </p:tgtEl>
                                        <p:attrNameLst>
                                          <p:attrName>ppt_w</p:attrName>
                                        </p:attrNameLst>
                                      </p:cBhvr>
                                      <p:tavLst>
                                        <p:tav tm="0">
                                          <p:val>
                                            <p:strVal val="#ppt_w*.05"/>
                                          </p:val>
                                        </p:tav>
                                        <p:tav tm="100000">
                                          <p:val>
                                            <p:strVal val="#ppt_w"/>
                                          </p:val>
                                        </p:tav>
                                      </p:tavLst>
                                    </p:anim>
                                    <p:anim calcmode="lin" valueType="num">
                                      <p:cBhvr>
                                        <p:cTn id="42" dur="1000" fill="hold"/>
                                        <p:tgtEl>
                                          <p:spTgt spid="5">
                                            <p:txEl>
                                              <p:pRg st="2" end="2"/>
                                            </p:txEl>
                                          </p:spTgt>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5">
                                            <p:txEl>
                                              <p:pRg st="2" end="2"/>
                                            </p:txEl>
                                          </p:spTgt>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5">
                                            <p:txEl>
                                              <p:pRg st="2" end="2"/>
                                            </p:txEl>
                                          </p:spTgt>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5">
                                            <p:txEl>
                                              <p:pRg st="2" end="2"/>
                                            </p:txEl>
                                          </p:spTgt>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5">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ppt_w</p:attrName>
                                        </p:attrNameLst>
                                      </p:cBhvr>
                                      <p:tavLst>
                                        <p:tav tm="0">
                                          <p:val>
                                            <p:fltVal val="0"/>
                                          </p:val>
                                        </p:tav>
                                        <p:tav tm="100000">
                                          <p:val>
                                            <p:strVal val="#ppt_w"/>
                                          </p:val>
                                        </p:tav>
                                      </p:tavLst>
                                    </p:anim>
                                    <p:anim calcmode="lin" valueType="num">
                                      <p:cBhvr>
                                        <p:cTn id="52" dur="500" fill="hold"/>
                                        <p:tgtEl>
                                          <p:spTgt spid="15"/>
                                        </p:tgtEl>
                                        <p:attrNameLst>
                                          <p:attrName>ppt_h</p:attrName>
                                        </p:attrNameLst>
                                      </p:cBhvr>
                                      <p:tavLst>
                                        <p:tav tm="0">
                                          <p:val>
                                            <p:fltVal val="0"/>
                                          </p:val>
                                        </p:tav>
                                        <p:tav tm="100000">
                                          <p:val>
                                            <p:strVal val="#ppt_h"/>
                                          </p:val>
                                        </p:tav>
                                      </p:tavLst>
                                    </p:anim>
                                    <p:animEffect transition="in" filter="fade">
                                      <p:cBhvr>
                                        <p:cTn id="53" dur="500"/>
                                        <p:tgtEl>
                                          <p:spTgt spid="15"/>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p:cTn id="63" dur="500" fill="hold"/>
                                        <p:tgtEl>
                                          <p:spTgt spid="17"/>
                                        </p:tgtEl>
                                        <p:attrNameLst>
                                          <p:attrName>ppt_w</p:attrName>
                                        </p:attrNameLst>
                                      </p:cBhvr>
                                      <p:tavLst>
                                        <p:tav tm="0">
                                          <p:val>
                                            <p:fltVal val="0"/>
                                          </p:val>
                                        </p:tav>
                                        <p:tav tm="100000">
                                          <p:val>
                                            <p:strVal val="#ppt_w"/>
                                          </p:val>
                                        </p:tav>
                                      </p:tavLst>
                                    </p:anim>
                                    <p:anim calcmode="lin" valueType="num">
                                      <p:cBhvr>
                                        <p:cTn id="64" dur="500" fill="hold"/>
                                        <p:tgtEl>
                                          <p:spTgt spid="17"/>
                                        </p:tgtEl>
                                        <p:attrNameLst>
                                          <p:attrName>ppt_h</p:attrName>
                                        </p:attrNameLst>
                                      </p:cBhvr>
                                      <p:tavLst>
                                        <p:tav tm="0">
                                          <p:val>
                                            <p:fltVal val="0"/>
                                          </p:val>
                                        </p:tav>
                                        <p:tav tm="100000">
                                          <p:val>
                                            <p:strVal val="#ppt_h"/>
                                          </p:val>
                                        </p:tav>
                                      </p:tavLst>
                                    </p:anim>
                                    <p:animEffect transition="in" filter="fade">
                                      <p:cBhvr>
                                        <p:cTn id="65" dur="500"/>
                                        <p:tgtEl>
                                          <p:spTgt spid="17"/>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ppt_w</p:attrName>
                                        </p:attrNameLst>
                                      </p:cBhvr>
                                      <p:tavLst>
                                        <p:tav tm="0">
                                          <p:val>
                                            <p:fltVal val="0"/>
                                          </p:val>
                                        </p:tav>
                                        <p:tav tm="100000">
                                          <p:val>
                                            <p:strVal val="#ppt_w"/>
                                          </p:val>
                                        </p:tav>
                                      </p:tavLst>
                                    </p:anim>
                                    <p:anim calcmode="lin" valueType="num">
                                      <p:cBhvr>
                                        <p:cTn id="69" dur="500" fill="hold"/>
                                        <p:tgtEl>
                                          <p:spTgt spid="16"/>
                                        </p:tgtEl>
                                        <p:attrNameLst>
                                          <p:attrName>ppt_h</p:attrName>
                                        </p:attrNameLst>
                                      </p:cBhvr>
                                      <p:tavLst>
                                        <p:tav tm="0">
                                          <p:val>
                                            <p:fltVal val="0"/>
                                          </p:val>
                                        </p:tav>
                                        <p:tav tm="100000">
                                          <p:val>
                                            <p:strVal val="#ppt_h"/>
                                          </p:val>
                                        </p:tav>
                                      </p:tavLst>
                                    </p:anim>
                                    <p:animEffect transition="in" filter="fade">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Effect transition="in" filter="fade">
                                      <p:cBhvr>
                                        <p:cTn id="77" dur="500"/>
                                        <p:tgtEl>
                                          <p:spTgt spid="19"/>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 calcmode="lin" valueType="num">
                                      <p:cBhvr>
                                        <p:cTn id="80" dur="500" fill="hold"/>
                                        <p:tgtEl>
                                          <p:spTgt spid="18"/>
                                        </p:tgtEl>
                                        <p:attrNameLst>
                                          <p:attrName>ppt_w</p:attrName>
                                        </p:attrNameLst>
                                      </p:cBhvr>
                                      <p:tavLst>
                                        <p:tav tm="0">
                                          <p:val>
                                            <p:fltVal val="0"/>
                                          </p:val>
                                        </p:tav>
                                        <p:tav tm="100000">
                                          <p:val>
                                            <p:strVal val="#ppt_w"/>
                                          </p:val>
                                        </p:tav>
                                      </p:tavLst>
                                    </p:anim>
                                    <p:anim calcmode="lin" valueType="num">
                                      <p:cBhvr>
                                        <p:cTn id="81" dur="500" fill="hold"/>
                                        <p:tgtEl>
                                          <p:spTgt spid="18"/>
                                        </p:tgtEl>
                                        <p:attrNameLst>
                                          <p:attrName>ppt_h</p:attrName>
                                        </p:attrNameLst>
                                      </p:cBhvr>
                                      <p:tavLst>
                                        <p:tav tm="0">
                                          <p:val>
                                            <p:fltVal val="0"/>
                                          </p:val>
                                        </p:tav>
                                        <p:tav tm="100000">
                                          <p:val>
                                            <p:strVal val="#ppt_h"/>
                                          </p:val>
                                        </p:tav>
                                      </p:tavLst>
                                    </p:anim>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p:cTn id="87" dur="500" fill="hold"/>
                                        <p:tgtEl>
                                          <p:spTgt spid="21"/>
                                        </p:tgtEl>
                                        <p:attrNameLst>
                                          <p:attrName>ppt_w</p:attrName>
                                        </p:attrNameLst>
                                      </p:cBhvr>
                                      <p:tavLst>
                                        <p:tav tm="0">
                                          <p:val>
                                            <p:fltVal val="0"/>
                                          </p:val>
                                        </p:tav>
                                        <p:tav tm="100000">
                                          <p:val>
                                            <p:strVal val="#ppt_w"/>
                                          </p:val>
                                        </p:tav>
                                      </p:tavLst>
                                    </p:anim>
                                    <p:anim calcmode="lin" valueType="num">
                                      <p:cBhvr>
                                        <p:cTn id="88" dur="500" fill="hold"/>
                                        <p:tgtEl>
                                          <p:spTgt spid="21"/>
                                        </p:tgtEl>
                                        <p:attrNameLst>
                                          <p:attrName>ppt_h</p:attrName>
                                        </p:attrNameLst>
                                      </p:cBhvr>
                                      <p:tavLst>
                                        <p:tav tm="0">
                                          <p:val>
                                            <p:fltVal val="0"/>
                                          </p:val>
                                        </p:tav>
                                        <p:tav tm="100000">
                                          <p:val>
                                            <p:strVal val="#ppt_h"/>
                                          </p:val>
                                        </p:tav>
                                      </p:tavLst>
                                    </p:anim>
                                    <p:animEffect transition="in" filter="fade">
                                      <p:cBhvr>
                                        <p:cTn id="89" dur="500"/>
                                        <p:tgtEl>
                                          <p:spTgt spid="21"/>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 calcmode="lin" valueType="num">
                                      <p:cBhvr>
                                        <p:cTn id="92" dur="500" fill="hold"/>
                                        <p:tgtEl>
                                          <p:spTgt spid="20"/>
                                        </p:tgtEl>
                                        <p:attrNameLst>
                                          <p:attrName>ppt_w</p:attrName>
                                        </p:attrNameLst>
                                      </p:cBhvr>
                                      <p:tavLst>
                                        <p:tav tm="0">
                                          <p:val>
                                            <p:fltVal val="0"/>
                                          </p:val>
                                        </p:tav>
                                        <p:tav tm="100000">
                                          <p:val>
                                            <p:strVal val="#ppt_w"/>
                                          </p:val>
                                        </p:tav>
                                      </p:tavLst>
                                    </p:anim>
                                    <p:anim calcmode="lin" valueType="num">
                                      <p:cBhvr>
                                        <p:cTn id="93" dur="500" fill="hold"/>
                                        <p:tgtEl>
                                          <p:spTgt spid="20"/>
                                        </p:tgtEl>
                                        <p:attrNameLst>
                                          <p:attrName>ppt_h</p:attrName>
                                        </p:attrNameLst>
                                      </p:cBhvr>
                                      <p:tavLst>
                                        <p:tav tm="0">
                                          <p:val>
                                            <p:fltVal val="0"/>
                                          </p:val>
                                        </p:tav>
                                        <p:tav tm="100000">
                                          <p:val>
                                            <p:strVal val="#ppt_h"/>
                                          </p:val>
                                        </p:tav>
                                      </p:tavLst>
                                    </p:anim>
                                    <p:animEffect transition="in" filter="fade">
                                      <p:cBhvr>
                                        <p:cTn id="94" dur="500"/>
                                        <p:tgtEl>
                                          <p:spTgt spid="20"/>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 calcmode="lin" valueType="num">
                                      <p:cBhvr>
                                        <p:cTn id="99" dur="500" fill="hold"/>
                                        <p:tgtEl>
                                          <p:spTgt spid="23"/>
                                        </p:tgtEl>
                                        <p:attrNameLst>
                                          <p:attrName>ppt_w</p:attrName>
                                        </p:attrNameLst>
                                      </p:cBhvr>
                                      <p:tavLst>
                                        <p:tav tm="0">
                                          <p:val>
                                            <p:fltVal val="0"/>
                                          </p:val>
                                        </p:tav>
                                        <p:tav tm="100000">
                                          <p:val>
                                            <p:strVal val="#ppt_w"/>
                                          </p:val>
                                        </p:tav>
                                      </p:tavLst>
                                    </p:anim>
                                    <p:anim calcmode="lin" valueType="num">
                                      <p:cBhvr>
                                        <p:cTn id="100" dur="500" fill="hold"/>
                                        <p:tgtEl>
                                          <p:spTgt spid="23"/>
                                        </p:tgtEl>
                                        <p:attrNameLst>
                                          <p:attrName>ppt_h</p:attrName>
                                        </p:attrNameLst>
                                      </p:cBhvr>
                                      <p:tavLst>
                                        <p:tav tm="0">
                                          <p:val>
                                            <p:fltVal val="0"/>
                                          </p:val>
                                        </p:tav>
                                        <p:tav tm="100000">
                                          <p:val>
                                            <p:strVal val="#ppt_h"/>
                                          </p:val>
                                        </p:tav>
                                      </p:tavLst>
                                    </p:anim>
                                    <p:animEffect transition="in" filter="fade">
                                      <p:cBhvr>
                                        <p:cTn id="101" dur="500"/>
                                        <p:tgtEl>
                                          <p:spTgt spid="23"/>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p:cTn id="104" dur="500" fill="hold"/>
                                        <p:tgtEl>
                                          <p:spTgt spid="22"/>
                                        </p:tgtEl>
                                        <p:attrNameLst>
                                          <p:attrName>ppt_w</p:attrName>
                                        </p:attrNameLst>
                                      </p:cBhvr>
                                      <p:tavLst>
                                        <p:tav tm="0">
                                          <p:val>
                                            <p:fltVal val="0"/>
                                          </p:val>
                                        </p:tav>
                                        <p:tav tm="100000">
                                          <p:val>
                                            <p:strVal val="#ppt_w"/>
                                          </p:val>
                                        </p:tav>
                                      </p:tavLst>
                                    </p:anim>
                                    <p:anim calcmode="lin" valueType="num">
                                      <p:cBhvr>
                                        <p:cTn id="105" dur="500" fill="hold"/>
                                        <p:tgtEl>
                                          <p:spTgt spid="22"/>
                                        </p:tgtEl>
                                        <p:attrNameLst>
                                          <p:attrName>ppt_h</p:attrName>
                                        </p:attrNameLst>
                                      </p:cBhvr>
                                      <p:tavLst>
                                        <p:tav tm="0">
                                          <p:val>
                                            <p:fltVal val="0"/>
                                          </p:val>
                                        </p:tav>
                                        <p:tav tm="100000">
                                          <p:val>
                                            <p:strVal val="#ppt_h"/>
                                          </p:val>
                                        </p:tav>
                                      </p:tavLst>
                                    </p:anim>
                                    <p:animEffect transition="in" filter="fade">
                                      <p:cBhvr>
                                        <p:cTn id="10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P spid="14" grpId="0" animBg="1"/>
      <p:bldP spid="16" grpId="0" animBg="1"/>
      <p:bldP spid="18" grpId="0" animBg="1"/>
      <p:bldP spid="20"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219727-10C2-40C8-9223-C09BF67067D3}"/>
              </a:ext>
            </a:extLst>
          </p:cNvPr>
          <p:cNvSpPr txBox="1"/>
          <p:nvPr/>
        </p:nvSpPr>
        <p:spPr>
          <a:xfrm>
            <a:off x="0" y="0"/>
            <a:ext cx="9144000" cy="769441"/>
          </a:xfrm>
          <a:prstGeom prst="rect">
            <a:avLst/>
          </a:prstGeom>
          <a:noFill/>
        </p:spPr>
        <p:txBody>
          <a:bodyPr wrap="square" rtlCol="0">
            <a:spAutoFit/>
          </a:bodyPr>
          <a:lstStyle/>
          <a:p>
            <a:pPr algn="ctr"/>
            <a:r>
              <a:rPr lang="es-ES" sz="4400" dirty="0">
                <a:ln w="0"/>
                <a:solidFill>
                  <a:srgbClr val="3D1E1B"/>
                </a:solidFill>
                <a:effectLst>
                  <a:outerShdw blurRad="38100" dist="19050" dir="2700000" algn="tl" rotWithShape="0">
                    <a:schemeClr val="dk1">
                      <a:alpha val="40000"/>
                    </a:schemeClr>
                  </a:outerShdw>
                </a:effectLst>
              </a:rPr>
              <a:t>SÍMBOLOS, SÍMBOLOS, SÍMBOLOS</a:t>
            </a:r>
          </a:p>
        </p:txBody>
      </p:sp>
      <p:sp>
        <p:nvSpPr>
          <p:cNvPr id="3" name="Rectángulo 2">
            <a:extLst>
              <a:ext uri="{FF2B5EF4-FFF2-40B4-BE49-F238E27FC236}">
                <a16:creationId xmlns:a16="http://schemas.microsoft.com/office/drawing/2014/main" id="{872F0DBC-9FA2-44CA-9B7C-E161A1D78374}"/>
              </a:ext>
            </a:extLst>
          </p:cNvPr>
          <p:cNvSpPr/>
          <p:nvPr/>
        </p:nvSpPr>
        <p:spPr>
          <a:xfrm>
            <a:off x="1948543" y="669947"/>
            <a:ext cx="5246914" cy="646331"/>
          </a:xfrm>
          <a:prstGeom prst="rect">
            <a:avLst/>
          </a:prstGeom>
        </p:spPr>
        <p:txBody>
          <a:bodyPr wrap="square">
            <a:spAutoFit/>
            <a:scene3d>
              <a:camera prst="orthographicFront"/>
              <a:lightRig rig="threePt" dir="t"/>
            </a:scene3d>
            <a:sp3d extrusionH="57150">
              <a:bevelT w="38100" h="38100"/>
            </a:sp3d>
          </a:bodyPr>
          <a:lstStyle/>
          <a:p>
            <a:r>
              <a:rPr lang="es-ES" b="1" dirty="0">
                <a:solidFill>
                  <a:srgbClr val="7A3C36"/>
                </a:solidFill>
                <a:latin typeface="Comic Sans MS" panose="030F0702030302020204" pitchFamily="66" charset="0"/>
              </a:rPr>
              <a:t>“[…] y la dio a entender enviándola por medio de su ángel a su siervo Juan” </a:t>
            </a:r>
            <a:r>
              <a:rPr lang="es-ES" sz="1600" b="1" dirty="0">
                <a:solidFill>
                  <a:srgbClr val="7A3C36"/>
                </a:solidFill>
                <a:latin typeface="Comic Sans MS" panose="030F0702030302020204" pitchFamily="66" charset="0"/>
              </a:rPr>
              <a:t>(Apocalipsis 1:1)</a:t>
            </a:r>
          </a:p>
        </p:txBody>
      </p:sp>
      <p:sp>
        <p:nvSpPr>
          <p:cNvPr id="4" name="CuadroTexto 3">
            <a:extLst>
              <a:ext uri="{FF2B5EF4-FFF2-40B4-BE49-F238E27FC236}">
                <a16:creationId xmlns:a16="http://schemas.microsoft.com/office/drawing/2014/main" id="{4A49793E-F6CB-4599-8269-49E211A1122C}"/>
              </a:ext>
            </a:extLst>
          </p:cNvPr>
          <p:cNvSpPr txBox="1"/>
          <p:nvPr/>
        </p:nvSpPr>
        <p:spPr>
          <a:xfrm>
            <a:off x="139337" y="1439388"/>
            <a:ext cx="4693921" cy="2939266"/>
          </a:xfrm>
          <a:prstGeom prst="rect">
            <a:avLst/>
          </a:prstGeom>
          <a:noFill/>
        </p:spPr>
        <p:txBody>
          <a:bodyPr wrap="square" rtlCol="0">
            <a:spAutoFit/>
          </a:bodyPr>
          <a:lstStyle/>
          <a:p>
            <a:pPr>
              <a:spcBef>
                <a:spcPts val="600"/>
              </a:spcBef>
            </a:pPr>
            <a:r>
              <a:rPr lang="es-ES" sz="2000" b="1" dirty="0"/>
              <a:t>La palabra traducida como “dio a entender”, </a:t>
            </a:r>
            <a:r>
              <a:rPr lang="es-ES" sz="2000" i="1" dirty="0" err="1"/>
              <a:t>sēmainō</a:t>
            </a:r>
            <a:r>
              <a:rPr lang="es-ES" sz="2000" b="1" dirty="0"/>
              <a:t>, significa “mostrar con signos simbólicos”. ¿Qué implica esto?</a:t>
            </a:r>
          </a:p>
          <a:p>
            <a:pPr>
              <a:spcBef>
                <a:spcPts val="600"/>
              </a:spcBef>
            </a:pPr>
            <a:r>
              <a:rPr lang="es-ES" sz="2000" b="1" dirty="0"/>
              <a:t>Al estudiar la Biblia debemos buscar su significado literal, excepto cuando exista un claro sentido simbólico. Sin embargo, en Apocalipsis se debe buscar el significado simbólico, excepto cuando exista un claro sentido literal.</a:t>
            </a:r>
          </a:p>
        </p:txBody>
      </p:sp>
      <p:pic>
        <p:nvPicPr>
          <p:cNvPr id="8" name="Imagen 7" descr="Imagen que contiene animal, artrópodo, invertebrado, rojo&#10;&#10;Descripción generada automáticamente">
            <a:extLst>
              <a:ext uri="{FF2B5EF4-FFF2-40B4-BE49-F238E27FC236}">
                <a16:creationId xmlns:a16="http://schemas.microsoft.com/office/drawing/2014/main" id="{13928CE4-4792-4E6E-A57A-670D52AE90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0129" y="1331730"/>
            <a:ext cx="1817398" cy="1153903"/>
          </a:xfrm>
          <a:prstGeom prst="rect">
            <a:avLst/>
          </a:prstGeom>
          <a:ln>
            <a:noFill/>
          </a:ln>
          <a:effectLst>
            <a:outerShdw blurRad="292100" dist="139700" dir="2700000" algn="tl" rotWithShape="0">
              <a:srgbClr val="333333">
                <a:alpha val="65000"/>
              </a:srgbClr>
            </a:outerShdw>
          </a:effectLst>
        </p:spPr>
      </p:pic>
      <p:pic>
        <p:nvPicPr>
          <p:cNvPr id="11" name="Imagen 10" descr="Imagen que contiene colocación, interior, perro, acostado&#10;&#10;Descripción generada automáticamente">
            <a:extLst>
              <a:ext uri="{FF2B5EF4-FFF2-40B4-BE49-F238E27FC236}">
                <a16:creationId xmlns:a16="http://schemas.microsoft.com/office/drawing/2014/main" id="{70FF234C-2D4A-4E07-B458-72600B0460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41525" y="1367406"/>
            <a:ext cx="1693547" cy="1118227"/>
          </a:xfrm>
          <a:prstGeom prst="rect">
            <a:avLst/>
          </a:prstGeom>
          <a:ln>
            <a:noFill/>
          </a:ln>
          <a:effectLst>
            <a:outerShdw blurRad="292100" dist="139700" dir="2700000" algn="tl" rotWithShape="0">
              <a:srgbClr val="333333">
                <a:alpha val="65000"/>
              </a:srgbClr>
            </a:outerShdw>
          </a:effectLst>
        </p:spPr>
      </p:pic>
      <p:pic>
        <p:nvPicPr>
          <p:cNvPr id="15" name="Imagen 14">
            <a:extLst>
              <a:ext uri="{FF2B5EF4-FFF2-40B4-BE49-F238E27FC236}">
                <a16:creationId xmlns:a16="http://schemas.microsoft.com/office/drawing/2014/main" id="{8837CC00-98E0-408D-AA08-7C12D012B0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86739" y="2578403"/>
            <a:ext cx="3946780" cy="1973390"/>
          </a:xfrm>
          <a:prstGeom prst="rect">
            <a:avLst/>
          </a:prstGeom>
          <a:ln w="381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grpSp>
        <p:nvGrpSpPr>
          <p:cNvPr id="6" name="Grupo 5">
            <a:extLst>
              <a:ext uri="{FF2B5EF4-FFF2-40B4-BE49-F238E27FC236}">
                <a16:creationId xmlns:a16="http://schemas.microsoft.com/office/drawing/2014/main" id="{751347C0-D784-4BB8-BF07-180031DD60B7}"/>
              </a:ext>
            </a:extLst>
          </p:cNvPr>
          <p:cNvGrpSpPr/>
          <p:nvPr/>
        </p:nvGrpSpPr>
        <p:grpSpPr>
          <a:xfrm>
            <a:off x="139872" y="4428939"/>
            <a:ext cx="2458337" cy="2439792"/>
            <a:chOff x="139872" y="4428939"/>
            <a:chExt cx="2458337" cy="2439792"/>
          </a:xfrm>
        </p:grpSpPr>
        <p:pic>
          <p:nvPicPr>
            <p:cNvPr id="10" name="Imagen 9" descr="Imagen que contiene persona&#10;&#10;Descripción generada automáticamente">
              <a:extLst>
                <a:ext uri="{FF2B5EF4-FFF2-40B4-BE49-F238E27FC236}">
                  <a16:creationId xmlns:a16="http://schemas.microsoft.com/office/drawing/2014/main" id="{3F180319-BA63-4848-8226-42B777CF821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9872" y="4428939"/>
              <a:ext cx="2458337" cy="18437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6" name="CuadroTexto 15">
              <a:extLst>
                <a:ext uri="{FF2B5EF4-FFF2-40B4-BE49-F238E27FC236}">
                  <a16:creationId xmlns:a16="http://schemas.microsoft.com/office/drawing/2014/main" id="{1FB0E865-D417-4B51-B90D-C4668A165377}"/>
                </a:ext>
              </a:extLst>
            </p:cNvPr>
            <p:cNvSpPr txBox="1"/>
            <p:nvPr/>
          </p:nvSpPr>
          <p:spPr>
            <a:xfrm>
              <a:off x="568221" y="6283956"/>
              <a:ext cx="1517980" cy="584775"/>
            </a:xfrm>
            <a:prstGeom prst="rect">
              <a:avLst/>
            </a:prstGeom>
            <a:noFill/>
          </p:spPr>
          <p:txBody>
            <a:bodyPr wrap="none" rtlCol="0">
              <a:spAutoFit/>
            </a:bodyPr>
            <a:lstStyle/>
            <a:p>
              <a:pPr algn="ctr"/>
              <a:r>
                <a:rPr lang="es-ES" sz="1600" b="1" dirty="0"/>
                <a:t>Los dos testigos</a:t>
              </a:r>
            </a:p>
            <a:p>
              <a:pPr algn="ctr"/>
              <a:r>
                <a:rPr lang="es-ES" sz="1600" b="1" dirty="0"/>
                <a:t>(Ap. 11)</a:t>
              </a:r>
            </a:p>
          </p:txBody>
        </p:sp>
      </p:grpSp>
      <p:grpSp>
        <p:nvGrpSpPr>
          <p:cNvPr id="7" name="Grupo 6">
            <a:extLst>
              <a:ext uri="{FF2B5EF4-FFF2-40B4-BE49-F238E27FC236}">
                <a16:creationId xmlns:a16="http://schemas.microsoft.com/office/drawing/2014/main" id="{2DC16353-F217-4001-999C-2604B77D0AAA}"/>
              </a:ext>
            </a:extLst>
          </p:cNvPr>
          <p:cNvGrpSpPr/>
          <p:nvPr/>
        </p:nvGrpSpPr>
        <p:grpSpPr>
          <a:xfrm>
            <a:off x="2348452" y="4709663"/>
            <a:ext cx="2306196" cy="2062505"/>
            <a:chOff x="2348452" y="4709663"/>
            <a:chExt cx="2306196" cy="2062505"/>
          </a:xfrm>
        </p:grpSpPr>
        <p:pic>
          <p:nvPicPr>
            <p:cNvPr id="12" name="Imagen 11" descr="Imagen que contiene hierba, exterior, árbol, campo&#10;&#10;Descripción generada automáticamente">
              <a:extLst>
                <a:ext uri="{FF2B5EF4-FFF2-40B4-BE49-F238E27FC236}">
                  <a16:creationId xmlns:a16="http://schemas.microsoft.com/office/drawing/2014/main" id="{04912201-1EEE-4679-A39F-42B490CD61FA}"/>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348452" y="5040673"/>
              <a:ext cx="2306196" cy="17314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7" name="CuadroTexto 16">
              <a:extLst>
                <a:ext uri="{FF2B5EF4-FFF2-40B4-BE49-F238E27FC236}">
                  <a16:creationId xmlns:a16="http://schemas.microsoft.com/office/drawing/2014/main" id="{A32DF334-FA0A-40BC-B45F-BCDD9B4AF3F9}"/>
                </a:ext>
              </a:extLst>
            </p:cNvPr>
            <p:cNvSpPr txBox="1"/>
            <p:nvPr/>
          </p:nvSpPr>
          <p:spPr>
            <a:xfrm>
              <a:off x="2410815" y="4709663"/>
              <a:ext cx="2021964" cy="338554"/>
            </a:xfrm>
            <a:prstGeom prst="rect">
              <a:avLst/>
            </a:prstGeom>
            <a:noFill/>
          </p:spPr>
          <p:txBody>
            <a:bodyPr wrap="none" rtlCol="0">
              <a:spAutoFit/>
            </a:bodyPr>
            <a:lstStyle/>
            <a:p>
              <a:pPr algn="ctr"/>
              <a:r>
                <a:rPr lang="es-ES" sz="1600" b="1" dirty="0"/>
                <a:t>Los dos olivos (Zac. 4)</a:t>
              </a:r>
            </a:p>
          </p:txBody>
        </p:sp>
      </p:grpSp>
      <p:sp>
        <p:nvSpPr>
          <p:cNvPr id="5" name="Rectángulo 4">
            <a:extLst>
              <a:ext uri="{FF2B5EF4-FFF2-40B4-BE49-F238E27FC236}">
                <a16:creationId xmlns:a16="http://schemas.microsoft.com/office/drawing/2014/main" id="{C938A29E-E12E-4E00-B4F6-811185899363}"/>
              </a:ext>
            </a:extLst>
          </p:cNvPr>
          <p:cNvSpPr/>
          <p:nvPr/>
        </p:nvSpPr>
        <p:spPr>
          <a:xfrm>
            <a:off x="4640691" y="4564193"/>
            <a:ext cx="4436373" cy="2323713"/>
          </a:xfrm>
          <a:prstGeom prst="rect">
            <a:avLst/>
          </a:prstGeom>
        </p:spPr>
        <p:txBody>
          <a:bodyPr wrap="square">
            <a:spAutoFit/>
          </a:bodyPr>
          <a:lstStyle/>
          <a:p>
            <a:pPr>
              <a:spcBef>
                <a:spcPts val="600"/>
              </a:spcBef>
            </a:pPr>
            <a:r>
              <a:rPr lang="es-ES" sz="2000" b="1" dirty="0"/>
              <a:t>Los símbolos presentados son representaciones de hechos reales de la historia, o próximos a ocurrir.</a:t>
            </a:r>
          </a:p>
          <a:p>
            <a:pPr>
              <a:spcBef>
                <a:spcPts val="600"/>
              </a:spcBef>
            </a:pPr>
            <a:r>
              <a:rPr lang="es-ES" sz="2000" b="1" dirty="0"/>
              <a:t>La mayoría de estos símbolos están tomados del Antiguo Testamento, y debemos acudir a él para poder descifrarlos correctamente.</a:t>
            </a:r>
          </a:p>
        </p:txBody>
      </p:sp>
    </p:spTree>
    <p:extLst>
      <p:ext uri="{BB962C8B-B14F-4D97-AF65-F5344CB8AC3E}">
        <p14:creationId xmlns:p14="http://schemas.microsoft.com/office/powerpoint/2010/main" val="2618525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6"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80">
                                          <p:stCondLst>
                                            <p:cond delay="0"/>
                                          </p:stCondLst>
                                        </p:cTn>
                                        <p:tgtEl>
                                          <p:spTgt spid="15"/>
                                        </p:tgtEl>
                                      </p:cBhvr>
                                    </p:animEffect>
                                    <p:anim calcmode="lin" valueType="num">
                                      <p:cBhvr>
                                        <p:cTn id="2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8" dur="26">
                                          <p:stCondLst>
                                            <p:cond delay="650"/>
                                          </p:stCondLst>
                                        </p:cTn>
                                        <p:tgtEl>
                                          <p:spTgt spid="15"/>
                                        </p:tgtEl>
                                      </p:cBhvr>
                                      <p:to x="100000" y="60000"/>
                                    </p:animScale>
                                    <p:animScale>
                                      <p:cBhvr>
                                        <p:cTn id="29" dur="166" decel="50000">
                                          <p:stCondLst>
                                            <p:cond delay="676"/>
                                          </p:stCondLst>
                                        </p:cTn>
                                        <p:tgtEl>
                                          <p:spTgt spid="15"/>
                                        </p:tgtEl>
                                      </p:cBhvr>
                                      <p:to x="100000" y="100000"/>
                                    </p:animScale>
                                    <p:animScale>
                                      <p:cBhvr>
                                        <p:cTn id="30" dur="26">
                                          <p:stCondLst>
                                            <p:cond delay="1312"/>
                                          </p:stCondLst>
                                        </p:cTn>
                                        <p:tgtEl>
                                          <p:spTgt spid="15"/>
                                        </p:tgtEl>
                                      </p:cBhvr>
                                      <p:to x="100000" y="80000"/>
                                    </p:animScale>
                                    <p:animScale>
                                      <p:cBhvr>
                                        <p:cTn id="31" dur="166" decel="50000">
                                          <p:stCondLst>
                                            <p:cond delay="1338"/>
                                          </p:stCondLst>
                                        </p:cTn>
                                        <p:tgtEl>
                                          <p:spTgt spid="15"/>
                                        </p:tgtEl>
                                      </p:cBhvr>
                                      <p:to x="100000" y="100000"/>
                                    </p:animScale>
                                    <p:animScale>
                                      <p:cBhvr>
                                        <p:cTn id="32" dur="26">
                                          <p:stCondLst>
                                            <p:cond delay="1642"/>
                                          </p:stCondLst>
                                        </p:cTn>
                                        <p:tgtEl>
                                          <p:spTgt spid="15"/>
                                        </p:tgtEl>
                                      </p:cBhvr>
                                      <p:to x="100000" y="90000"/>
                                    </p:animScale>
                                    <p:animScale>
                                      <p:cBhvr>
                                        <p:cTn id="33" dur="166" decel="50000">
                                          <p:stCondLst>
                                            <p:cond delay="1668"/>
                                          </p:stCondLst>
                                        </p:cTn>
                                        <p:tgtEl>
                                          <p:spTgt spid="15"/>
                                        </p:tgtEl>
                                      </p:cBhvr>
                                      <p:to x="100000" y="100000"/>
                                    </p:animScale>
                                    <p:animScale>
                                      <p:cBhvr>
                                        <p:cTn id="34" dur="26">
                                          <p:stCondLst>
                                            <p:cond delay="1808"/>
                                          </p:stCondLst>
                                        </p:cTn>
                                        <p:tgtEl>
                                          <p:spTgt spid="15"/>
                                        </p:tgtEl>
                                      </p:cBhvr>
                                      <p:to x="100000" y="95000"/>
                                    </p:animScale>
                                    <p:animScale>
                                      <p:cBhvr>
                                        <p:cTn id="35" dur="166" decel="50000">
                                          <p:stCondLst>
                                            <p:cond delay="1834"/>
                                          </p:stCondLst>
                                        </p:cTn>
                                        <p:tgtEl>
                                          <p:spTgt spid="15"/>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5"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6"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7"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 calcmode="lin" valueType="num">
                                      <p:cBhvr>
                                        <p:cTn id="49"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50"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51"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52" dur="1000" decel="50000">
                                          <p:stCondLst>
                                            <p:cond delay="0"/>
                                          </p:stCondLst>
                                        </p:cTn>
                                        <p:tgtEl>
                                          <p:spTgt spid="11"/>
                                        </p:tgtEl>
                                      </p:cBhvr>
                                    </p:animEffect>
                                  </p:childTnLst>
                                </p:cTn>
                              </p:par>
                              <p:par>
                                <p:cTn id="53" presetID="25"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8" dur="1000" fill="hold"/>
                                        <p:tgtEl>
                                          <p:spTgt spid="8"/>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8"/>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4">
                                            <p:txEl>
                                              <p:pRg st="1" end="1"/>
                                            </p:txEl>
                                          </p:spTgt>
                                        </p:tgtEl>
                                        <p:attrNameLst>
                                          <p:attrName>style.visibility</p:attrName>
                                        </p:attrNameLst>
                                      </p:cBhvr>
                                      <p:to>
                                        <p:strVal val="visible"/>
                                      </p:to>
                                    </p:set>
                                    <p:animEffect transition="in" filter="wipe(left)">
                                      <p:cBhvr>
                                        <p:cTn id="66" dur="500"/>
                                        <p:tgtEl>
                                          <p:spTgt spid="4">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animEffect transition="in" filter="fade">
                                      <p:cBhvr>
                                        <p:cTn id="71" dur="1000"/>
                                        <p:tgtEl>
                                          <p:spTgt spid="5">
                                            <p:txEl>
                                              <p:pRg st="0" end="0"/>
                                            </p:txEl>
                                          </p:spTgt>
                                        </p:tgtEl>
                                      </p:cBhvr>
                                    </p:animEffect>
                                    <p:anim calcmode="lin" valueType="num">
                                      <p:cBhvr>
                                        <p:cTn id="7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1000"/>
                                        <p:tgtEl>
                                          <p:spTgt spid="6"/>
                                        </p:tgtEl>
                                      </p:cBhvr>
                                    </p:animEffect>
                                    <p:anim calcmode="lin" valueType="num">
                                      <p:cBhvr>
                                        <p:cTn id="79" dur="1000" fill="hold"/>
                                        <p:tgtEl>
                                          <p:spTgt spid="6"/>
                                        </p:tgtEl>
                                        <p:attrNameLst>
                                          <p:attrName>ppt_x</p:attrName>
                                        </p:attrNameLst>
                                      </p:cBhvr>
                                      <p:tavLst>
                                        <p:tav tm="0">
                                          <p:val>
                                            <p:strVal val="#ppt_x"/>
                                          </p:val>
                                        </p:tav>
                                        <p:tav tm="100000">
                                          <p:val>
                                            <p:strVal val="#ppt_x"/>
                                          </p:val>
                                        </p:tav>
                                      </p:tavLst>
                                    </p:anim>
                                    <p:anim calcmode="lin" valueType="num">
                                      <p:cBhvr>
                                        <p:cTn id="80" dur="1000" fill="hold"/>
                                        <p:tgtEl>
                                          <p:spTgt spid="6"/>
                                        </p:tgtEl>
                                        <p:attrNameLst>
                                          <p:attrName>ppt_y</p:attrName>
                                        </p:attrNameLst>
                                      </p:cBhvr>
                                      <p:tavLst>
                                        <p:tav tm="0">
                                          <p:val>
                                            <p:strVal val="#ppt_y+.1"/>
                                          </p:val>
                                        </p:tav>
                                        <p:tav tm="100000">
                                          <p:val>
                                            <p:strVal val="#ppt_y"/>
                                          </p:val>
                                        </p:tav>
                                      </p:tavLst>
                                    </p:anim>
                                  </p:childTnLst>
                                </p:cTn>
                              </p:par>
                              <p:par>
                                <p:cTn id="81" presetID="47"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47" presetClass="entr" presetSubtype="0" fill="hold" grpId="0" nodeType="afterEffect">
                                  <p:stCondLst>
                                    <p:cond delay="0"/>
                                  </p:stCondLst>
                                  <p:childTnLst>
                                    <p:set>
                                      <p:cBhvr>
                                        <p:cTn id="88" dur="1" fill="hold">
                                          <p:stCondLst>
                                            <p:cond delay="0"/>
                                          </p:stCondLst>
                                        </p:cTn>
                                        <p:tgtEl>
                                          <p:spTgt spid="5">
                                            <p:txEl>
                                              <p:pRg st="1" end="1"/>
                                            </p:txEl>
                                          </p:spTgt>
                                        </p:tgtEl>
                                        <p:attrNameLst>
                                          <p:attrName>style.visibility</p:attrName>
                                        </p:attrNameLst>
                                      </p:cBhvr>
                                      <p:to>
                                        <p:strVal val="visible"/>
                                      </p:to>
                                    </p:set>
                                    <p:animEffect transition="in" filter="fade">
                                      <p:cBhvr>
                                        <p:cTn id="89" dur="1000"/>
                                        <p:tgtEl>
                                          <p:spTgt spid="5">
                                            <p:txEl>
                                              <p:pRg st="1" end="1"/>
                                            </p:txEl>
                                          </p:spTgt>
                                        </p:tgtEl>
                                      </p:cBhvr>
                                    </p:animEffect>
                                    <p:anim calcmode="lin" valueType="num">
                                      <p:cBhvr>
                                        <p:cTn id="9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uiExpand="1" build="p"/>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62EBC33-EF82-4342-A436-6A0EBB7CF096}"/>
              </a:ext>
            </a:extLst>
          </p:cNvPr>
          <p:cNvSpPr/>
          <p:nvPr/>
        </p:nvSpPr>
        <p:spPr>
          <a:xfrm>
            <a:off x="1465216" y="1443841"/>
            <a:ext cx="6485710" cy="3970318"/>
          </a:xfrm>
          <a:prstGeom prst="rect">
            <a:avLst/>
          </a:prstGeom>
        </p:spPr>
        <p:txBody>
          <a:bodyPr wrap="square">
            <a:spAutoFit/>
          </a:bodyPr>
          <a:lstStyle/>
          <a:p>
            <a:pPr>
              <a:spcBef>
                <a:spcPts val="600"/>
              </a:spcBef>
            </a:pPr>
            <a:r>
              <a:rPr lang="es-ES" sz="2800" dirty="0">
                <a:latin typeface="Cooper Black" panose="0208090404030B020404" pitchFamily="18" charset="0"/>
              </a:rPr>
              <a:t>«En figuras y símbolos, se le presentaron a Juan asuntos de gran importancia, que él debía registrar para que los hijos de Dios que vivían en su tiempo y los que vivieran en siglos futuros pudieran tener una comprensión inteligente de los peligros y conflictos que los esperaban»</a:t>
            </a:r>
          </a:p>
        </p:txBody>
      </p:sp>
      <p:sp>
        <p:nvSpPr>
          <p:cNvPr id="3" name="CuadroTexto 2">
            <a:extLst>
              <a:ext uri="{FF2B5EF4-FFF2-40B4-BE49-F238E27FC236}">
                <a16:creationId xmlns:a16="http://schemas.microsoft.com/office/drawing/2014/main" id="{ED91591B-2D58-4487-9EEF-1D14FBDC03F6}"/>
              </a:ext>
            </a:extLst>
          </p:cNvPr>
          <p:cNvSpPr txBox="1"/>
          <p:nvPr/>
        </p:nvSpPr>
        <p:spPr>
          <a:xfrm>
            <a:off x="2356970" y="426720"/>
            <a:ext cx="4430060" cy="369332"/>
          </a:xfrm>
          <a:prstGeom prst="rect">
            <a:avLst/>
          </a:prstGeom>
          <a:noFill/>
        </p:spPr>
        <p:txBody>
          <a:bodyPr wrap="none" rtlCol="0">
            <a:spAutoFit/>
          </a:bodyPr>
          <a:lstStyle/>
          <a:p>
            <a:pPr algn="ctr"/>
            <a:r>
              <a:rPr lang="es-ES" b="1" dirty="0" err="1"/>
              <a:t>E.G.W</a:t>
            </a:r>
            <a:r>
              <a:rPr lang="es-ES" b="1" dirty="0"/>
              <a:t>. (Los hechos de los apóstoles, pg. 465)</a:t>
            </a:r>
          </a:p>
        </p:txBody>
      </p:sp>
    </p:spTree>
    <p:extLst>
      <p:ext uri="{BB962C8B-B14F-4D97-AF65-F5344CB8AC3E}">
        <p14:creationId xmlns:p14="http://schemas.microsoft.com/office/powerpoint/2010/main" val="2830398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219727-10C2-40C8-9223-C09BF67067D3}"/>
              </a:ext>
            </a:extLst>
          </p:cNvPr>
          <p:cNvSpPr txBox="1"/>
          <p:nvPr/>
        </p:nvSpPr>
        <p:spPr>
          <a:xfrm>
            <a:off x="0" y="0"/>
            <a:ext cx="9144000" cy="769441"/>
          </a:xfrm>
          <a:prstGeom prst="rect">
            <a:avLst/>
          </a:prstGeom>
          <a:noFill/>
        </p:spPr>
        <p:txBody>
          <a:bodyPr wrap="square" rtlCol="0">
            <a:spAutoFit/>
          </a:bodyPr>
          <a:lstStyle/>
          <a:p>
            <a:pPr algn="ctr"/>
            <a:r>
              <a:rPr lang="es-ES" sz="4400" spc="300" dirty="0">
                <a:ln w="0"/>
                <a:solidFill>
                  <a:srgbClr val="002060"/>
                </a:solidFill>
                <a:effectLst>
                  <a:outerShdw blurRad="38100" dist="19050" dir="2700000" algn="tl" rotWithShape="0">
                    <a:schemeClr val="dk1">
                      <a:alpha val="40000"/>
                    </a:schemeClr>
                  </a:outerShdw>
                </a:effectLst>
              </a:rPr>
              <a:t>BIENAVENTURADOS</a:t>
            </a:r>
          </a:p>
        </p:txBody>
      </p:sp>
      <p:sp>
        <p:nvSpPr>
          <p:cNvPr id="3" name="Rectángulo 2">
            <a:extLst>
              <a:ext uri="{FF2B5EF4-FFF2-40B4-BE49-F238E27FC236}">
                <a16:creationId xmlns:a16="http://schemas.microsoft.com/office/drawing/2014/main" id="{2D62CC91-57BB-4B58-99EB-214FE9CF5F14}"/>
              </a:ext>
            </a:extLst>
          </p:cNvPr>
          <p:cNvSpPr/>
          <p:nvPr/>
        </p:nvSpPr>
        <p:spPr>
          <a:xfrm>
            <a:off x="0" y="680176"/>
            <a:ext cx="9143999" cy="646331"/>
          </a:xfrm>
          <a:prstGeom prst="rect">
            <a:avLst/>
          </a:prstGeom>
        </p:spPr>
        <p:txBody>
          <a:bodyPr wrap="square">
            <a:spAutoFit/>
            <a:scene3d>
              <a:camera prst="orthographicFront"/>
              <a:lightRig rig="threePt" dir="t"/>
            </a:scene3d>
            <a:sp3d extrusionH="57150">
              <a:bevelT w="38100" h="38100"/>
            </a:sp3d>
          </a:bodyPr>
          <a:lstStyle/>
          <a:p>
            <a:pPr algn="ctr"/>
            <a:r>
              <a:rPr lang="es-ES" b="1" dirty="0">
                <a:solidFill>
                  <a:schemeClr val="accent6">
                    <a:lumMod val="50000"/>
                  </a:schemeClr>
                </a:solidFill>
                <a:latin typeface="Comic Sans MS" panose="030F0702030302020204" pitchFamily="66" charset="0"/>
              </a:rPr>
              <a:t>“Bienaventurado el que lee, y los que oyen las palabras de esta profecía, y guardan las cosas en ella escritas; porque el tiempo está cerca” </a:t>
            </a:r>
            <a:r>
              <a:rPr lang="es-ES" sz="1600" b="1" dirty="0">
                <a:solidFill>
                  <a:schemeClr val="accent6">
                    <a:lumMod val="50000"/>
                  </a:schemeClr>
                </a:solidFill>
                <a:latin typeface="Comic Sans MS" panose="030F0702030302020204" pitchFamily="66" charset="0"/>
              </a:rPr>
              <a:t>(Apocalipsis 1:3)</a:t>
            </a:r>
          </a:p>
        </p:txBody>
      </p:sp>
      <p:sp>
        <p:nvSpPr>
          <p:cNvPr id="4" name="CuadroTexto 3">
            <a:extLst>
              <a:ext uri="{FF2B5EF4-FFF2-40B4-BE49-F238E27FC236}">
                <a16:creationId xmlns:a16="http://schemas.microsoft.com/office/drawing/2014/main" id="{CD25C3CA-CA39-4223-B406-B3C5EE0596BA}"/>
              </a:ext>
            </a:extLst>
          </p:cNvPr>
          <p:cNvSpPr txBox="1"/>
          <p:nvPr/>
        </p:nvSpPr>
        <p:spPr>
          <a:xfrm>
            <a:off x="78378" y="1361343"/>
            <a:ext cx="5294812" cy="2323713"/>
          </a:xfrm>
          <a:prstGeom prst="rect">
            <a:avLst/>
          </a:prstGeom>
          <a:noFill/>
        </p:spPr>
        <p:txBody>
          <a:bodyPr wrap="square" rtlCol="0">
            <a:spAutoFit/>
          </a:bodyPr>
          <a:lstStyle/>
          <a:p>
            <a:pPr>
              <a:spcBef>
                <a:spcPts val="600"/>
              </a:spcBef>
            </a:pPr>
            <a:r>
              <a:rPr lang="es-ES" sz="2000" b="1" dirty="0"/>
              <a:t>En la iglesia primitiva, al recibir una carta (como Apocalipsis), ésta era leída por una persona a toda la congregación, que escuchaba con interés su contenido.</a:t>
            </a:r>
          </a:p>
          <a:p>
            <a:pPr>
              <a:spcBef>
                <a:spcPts val="600"/>
              </a:spcBef>
            </a:pPr>
            <a:r>
              <a:rPr lang="es-ES" sz="2000" b="1" dirty="0"/>
              <a:t>La primera de las siete bienaventuranzas apocalípticas abarca tres facetas de nuestra experiencia cristiana:</a:t>
            </a:r>
          </a:p>
        </p:txBody>
      </p:sp>
      <p:graphicFrame>
        <p:nvGraphicFramePr>
          <p:cNvPr id="6" name="Diagrama 5">
            <a:extLst>
              <a:ext uri="{FF2B5EF4-FFF2-40B4-BE49-F238E27FC236}">
                <a16:creationId xmlns:a16="http://schemas.microsoft.com/office/drawing/2014/main" id="{4C545395-6C1D-4B56-BB42-8072A79CD76E}"/>
              </a:ext>
            </a:extLst>
          </p:cNvPr>
          <p:cNvGraphicFramePr/>
          <p:nvPr>
            <p:extLst>
              <p:ext uri="{D42A27DB-BD31-4B8C-83A1-F6EECF244321}">
                <p14:modId xmlns:p14="http://schemas.microsoft.com/office/powerpoint/2010/main" val="569360122"/>
              </p:ext>
            </p:extLst>
          </p:nvPr>
        </p:nvGraphicFramePr>
        <p:xfrm>
          <a:off x="261257" y="3796937"/>
          <a:ext cx="8717280" cy="3021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n 7" descr="Imagen que contiene persona, interior, bailarín, personas&#10;&#10;Descripción generada automáticamente">
            <a:extLst>
              <a:ext uri="{FF2B5EF4-FFF2-40B4-BE49-F238E27FC236}">
                <a16:creationId xmlns:a16="http://schemas.microsoft.com/office/drawing/2014/main" id="{BE1ACC40-8D5F-4261-B3DB-3275CF6824BB}"/>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484664" y="1277532"/>
            <a:ext cx="3350933" cy="2519405"/>
          </a:xfrm>
          <a:prstGeom prst="rect">
            <a:avLst/>
          </a:prstGeom>
          <a:ln>
            <a:noFill/>
          </a:ln>
          <a:effectLst>
            <a:softEdge rad="112500"/>
          </a:effectLst>
        </p:spPr>
      </p:pic>
    </p:spTree>
    <p:extLst>
      <p:ext uri="{BB962C8B-B14F-4D97-AF65-F5344CB8AC3E}">
        <p14:creationId xmlns:p14="http://schemas.microsoft.com/office/powerpoint/2010/main" val="2580397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1" presetClass="entr" presetSubtype="3"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3)">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wipe(left)">
                                      <p:cBhvr>
                                        <p:cTn id="32" dur="500"/>
                                        <p:tgtEl>
                                          <p:spTgt spid="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
                                            <p:graphicEl>
                                              <a:dgm id="{F72CC0B8-0A2A-4B4F-9E5A-B469A23A4D79}"/>
                                            </p:graphicEl>
                                          </p:spTgt>
                                        </p:tgtEl>
                                        <p:attrNameLst>
                                          <p:attrName>style.visibility</p:attrName>
                                        </p:attrNameLst>
                                      </p:cBhvr>
                                      <p:to>
                                        <p:strVal val="visible"/>
                                      </p:to>
                                    </p:set>
                                    <p:anim calcmode="lin" valueType="num">
                                      <p:cBhvr>
                                        <p:cTn id="37" dur="1000" fill="hold"/>
                                        <p:tgtEl>
                                          <p:spTgt spid="6">
                                            <p:graphicEl>
                                              <a:dgm id="{F72CC0B8-0A2A-4B4F-9E5A-B469A23A4D79}"/>
                                            </p:graphicEl>
                                          </p:spTgt>
                                        </p:tgtEl>
                                        <p:attrNameLst>
                                          <p:attrName>ppt_w</p:attrName>
                                        </p:attrNameLst>
                                      </p:cBhvr>
                                      <p:tavLst>
                                        <p:tav tm="0">
                                          <p:val>
                                            <p:fltVal val="0"/>
                                          </p:val>
                                        </p:tav>
                                        <p:tav tm="100000">
                                          <p:val>
                                            <p:strVal val="#ppt_w"/>
                                          </p:val>
                                        </p:tav>
                                      </p:tavLst>
                                    </p:anim>
                                    <p:anim calcmode="lin" valueType="num">
                                      <p:cBhvr>
                                        <p:cTn id="38" dur="1000" fill="hold"/>
                                        <p:tgtEl>
                                          <p:spTgt spid="6">
                                            <p:graphicEl>
                                              <a:dgm id="{F72CC0B8-0A2A-4B4F-9E5A-B469A23A4D79}"/>
                                            </p:graphicEl>
                                          </p:spTgt>
                                        </p:tgtEl>
                                        <p:attrNameLst>
                                          <p:attrName>ppt_h</p:attrName>
                                        </p:attrNameLst>
                                      </p:cBhvr>
                                      <p:tavLst>
                                        <p:tav tm="0">
                                          <p:val>
                                            <p:fltVal val="0"/>
                                          </p:val>
                                        </p:tav>
                                        <p:tav tm="100000">
                                          <p:val>
                                            <p:strVal val="#ppt_h"/>
                                          </p:val>
                                        </p:tav>
                                      </p:tavLst>
                                    </p:anim>
                                    <p:anim calcmode="lin" valueType="num">
                                      <p:cBhvr>
                                        <p:cTn id="39" dur="1000" fill="hold"/>
                                        <p:tgtEl>
                                          <p:spTgt spid="6">
                                            <p:graphicEl>
                                              <a:dgm id="{F72CC0B8-0A2A-4B4F-9E5A-B469A23A4D79}"/>
                                            </p:graphicEl>
                                          </p:spTgt>
                                        </p:tgtEl>
                                        <p:attrNameLst>
                                          <p:attrName>style.rotation</p:attrName>
                                        </p:attrNameLst>
                                      </p:cBhvr>
                                      <p:tavLst>
                                        <p:tav tm="0">
                                          <p:val>
                                            <p:fltVal val="90"/>
                                          </p:val>
                                        </p:tav>
                                        <p:tav tm="100000">
                                          <p:val>
                                            <p:fltVal val="0"/>
                                          </p:val>
                                        </p:tav>
                                      </p:tavLst>
                                    </p:anim>
                                    <p:animEffect transition="in" filter="fade">
                                      <p:cBhvr>
                                        <p:cTn id="40" dur="1000"/>
                                        <p:tgtEl>
                                          <p:spTgt spid="6">
                                            <p:graphicEl>
                                              <a:dgm id="{F72CC0B8-0A2A-4B4F-9E5A-B469A23A4D79}"/>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6">
                                            <p:graphicEl>
                                              <a:dgm id="{C8347784-75BA-40EA-99E3-3CA358845D01}"/>
                                            </p:graphicEl>
                                          </p:spTgt>
                                        </p:tgtEl>
                                        <p:attrNameLst>
                                          <p:attrName>style.visibility</p:attrName>
                                        </p:attrNameLst>
                                      </p:cBhvr>
                                      <p:to>
                                        <p:strVal val="visible"/>
                                      </p:to>
                                    </p:set>
                                    <p:anim calcmode="lin" valueType="num">
                                      <p:cBhvr>
                                        <p:cTn id="45" dur="1000" fill="hold"/>
                                        <p:tgtEl>
                                          <p:spTgt spid="6">
                                            <p:graphicEl>
                                              <a:dgm id="{C8347784-75BA-40EA-99E3-3CA358845D01}"/>
                                            </p:graphicEl>
                                          </p:spTgt>
                                        </p:tgtEl>
                                        <p:attrNameLst>
                                          <p:attrName>ppt_w</p:attrName>
                                        </p:attrNameLst>
                                      </p:cBhvr>
                                      <p:tavLst>
                                        <p:tav tm="0">
                                          <p:val>
                                            <p:fltVal val="0"/>
                                          </p:val>
                                        </p:tav>
                                        <p:tav tm="100000">
                                          <p:val>
                                            <p:strVal val="#ppt_w"/>
                                          </p:val>
                                        </p:tav>
                                      </p:tavLst>
                                    </p:anim>
                                    <p:anim calcmode="lin" valueType="num">
                                      <p:cBhvr>
                                        <p:cTn id="46" dur="1000" fill="hold"/>
                                        <p:tgtEl>
                                          <p:spTgt spid="6">
                                            <p:graphicEl>
                                              <a:dgm id="{C8347784-75BA-40EA-99E3-3CA358845D01}"/>
                                            </p:graphicEl>
                                          </p:spTgt>
                                        </p:tgtEl>
                                        <p:attrNameLst>
                                          <p:attrName>ppt_h</p:attrName>
                                        </p:attrNameLst>
                                      </p:cBhvr>
                                      <p:tavLst>
                                        <p:tav tm="0">
                                          <p:val>
                                            <p:fltVal val="0"/>
                                          </p:val>
                                        </p:tav>
                                        <p:tav tm="100000">
                                          <p:val>
                                            <p:strVal val="#ppt_h"/>
                                          </p:val>
                                        </p:tav>
                                      </p:tavLst>
                                    </p:anim>
                                    <p:anim calcmode="lin" valueType="num">
                                      <p:cBhvr>
                                        <p:cTn id="47" dur="1000" fill="hold"/>
                                        <p:tgtEl>
                                          <p:spTgt spid="6">
                                            <p:graphicEl>
                                              <a:dgm id="{C8347784-75BA-40EA-99E3-3CA358845D01}"/>
                                            </p:graphicEl>
                                          </p:spTgt>
                                        </p:tgtEl>
                                        <p:attrNameLst>
                                          <p:attrName>style.rotation</p:attrName>
                                        </p:attrNameLst>
                                      </p:cBhvr>
                                      <p:tavLst>
                                        <p:tav tm="0">
                                          <p:val>
                                            <p:fltVal val="90"/>
                                          </p:val>
                                        </p:tav>
                                        <p:tav tm="100000">
                                          <p:val>
                                            <p:fltVal val="0"/>
                                          </p:val>
                                        </p:tav>
                                      </p:tavLst>
                                    </p:anim>
                                    <p:animEffect transition="in" filter="fade">
                                      <p:cBhvr>
                                        <p:cTn id="48" dur="1000"/>
                                        <p:tgtEl>
                                          <p:spTgt spid="6">
                                            <p:graphicEl>
                                              <a:dgm id="{C8347784-75BA-40EA-99E3-3CA358845D01}"/>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6">
                                            <p:graphicEl>
                                              <a:dgm id="{C0B8B06C-C506-4675-84ED-BF8125B328FD}"/>
                                            </p:graphicEl>
                                          </p:spTgt>
                                        </p:tgtEl>
                                        <p:attrNameLst>
                                          <p:attrName>style.visibility</p:attrName>
                                        </p:attrNameLst>
                                      </p:cBhvr>
                                      <p:to>
                                        <p:strVal val="visible"/>
                                      </p:to>
                                    </p:set>
                                    <p:anim calcmode="lin" valueType="num">
                                      <p:cBhvr>
                                        <p:cTn id="53" dur="1000" fill="hold"/>
                                        <p:tgtEl>
                                          <p:spTgt spid="6">
                                            <p:graphicEl>
                                              <a:dgm id="{C0B8B06C-C506-4675-84ED-BF8125B328FD}"/>
                                            </p:graphicEl>
                                          </p:spTgt>
                                        </p:tgtEl>
                                        <p:attrNameLst>
                                          <p:attrName>ppt_w</p:attrName>
                                        </p:attrNameLst>
                                      </p:cBhvr>
                                      <p:tavLst>
                                        <p:tav tm="0">
                                          <p:val>
                                            <p:fltVal val="0"/>
                                          </p:val>
                                        </p:tav>
                                        <p:tav tm="100000">
                                          <p:val>
                                            <p:strVal val="#ppt_w"/>
                                          </p:val>
                                        </p:tav>
                                      </p:tavLst>
                                    </p:anim>
                                    <p:anim calcmode="lin" valueType="num">
                                      <p:cBhvr>
                                        <p:cTn id="54" dur="1000" fill="hold"/>
                                        <p:tgtEl>
                                          <p:spTgt spid="6">
                                            <p:graphicEl>
                                              <a:dgm id="{C0B8B06C-C506-4675-84ED-BF8125B328FD}"/>
                                            </p:graphicEl>
                                          </p:spTgt>
                                        </p:tgtEl>
                                        <p:attrNameLst>
                                          <p:attrName>ppt_h</p:attrName>
                                        </p:attrNameLst>
                                      </p:cBhvr>
                                      <p:tavLst>
                                        <p:tav tm="0">
                                          <p:val>
                                            <p:fltVal val="0"/>
                                          </p:val>
                                        </p:tav>
                                        <p:tav tm="100000">
                                          <p:val>
                                            <p:strVal val="#ppt_h"/>
                                          </p:val>
                                        </p:tav>
                                      </p:tavLst>
                                    </p:anim>
                                    <p:anim calcmode="lin" valueType="num">
                                      <p:cBhvr>
                                        <p:cTn id="55" dur="1000" fill="hold"/>
                                        <p:tgtEl>
                                          <p:spTgt spid="6">
                                            <p:graphicEl>
                                              <a:dgm id="{C0B8B06C-C506-4675-84ED-BF8125B328FD}"/>
                                            </p:graphicEl>
                                          </p:spTgt>
                                        </p:tgtEl>
                                        <p:attrNameLst>
                                          <p:attrName>style.rotation</p:attrName>
                                        </p:attrNameLst>
                                      </p:cBhvr>
                                      <p:tavLst>
                                        <p:tav tm="0">
                                          <p:val>
                                            <p:fltVal val="90"/>
                                          </p:val>
                                        </p:tav>
                                        <p:tav tm="100000">
                                          <p:val>
                                            <p:fltVal val="0"/>
                                          </p:val>
                                        </p:tav>
                                      </p:tavLst>
                                    </p:anim>
                                    <p:animEffect transition="in" filter="fade">
                                      <p:cBhvr>
                                        <p:cTn id="56" dur="1000"/>
                                        <p:tgtEl>
                                          <p:spTgt spid="6">
                                            <p:graphicEl>
                                              <a:dgm id="{C0B8B06C-C506-4675-84ED-BF8125B328F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bldGraphic spid="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Imagen 7" descr="Imagen que contiene gato&#10;&#10;Descripción generada automáticamente">
            <a:extLst>
              <a:ext uri="{FF2B5EF4-FFF2-40B4-BE49-F238E27FC236}">
                <a16:creationId xmlns:a16="http://schemas.microsoft.com/office/drawing/2014/main" id="{CF73FCF4-B700-4283-BBEE-67943159001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709" y="202976"/>
            <a:ext cx="2640402" cy="1573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CuadroTexto 1">
            <a:extLst>
              <a:ext uri="{FF2B5EF4-FFF2-40B4-BE49-F238E27FC236}">
                <a16:creationId xmlns:a16="http://schemas.microsoft.com/office/drawing/2014/main" id="{69076BCD-B7FB-45E6-8E37-6C2591185B7E}"/>
              </a:ext>
            </a:extLst>
          </p:cNvPr>
          <p:cNvSpPr txBox="1"/>
          <p:nvPr/>
        </p:nvSpPr>
        <p:spPr>
          <a:xfrm>
            <a:off x="2987040" y="0"/>
            <a:ext cx="6156960" cy="769441"/>
          </a:xfrm>
          <a:prstGeom prst="rect">
            <a:avLst/>
          </a:prstGeom>
          <a:noFill/>
        </p:spPr>
        <p:txBody>
          <a:bodyPr wrap="square" rtlCol="0">
            <a:spAutoFit/>
          </a:bodyPr>
          <a:lstStyle/>
          <a:p>
            <a:pPr algn="ctr"/>
            <a:r>
              <a:rPr lang="es-ES" sz="4400" dirty="0">
                <a:ln w="0"/>
                <a:solidFill>
                  <a:srgbClr val="E8CECB"/>
                </a:solidFill>
                <a:effectLst>
                  <a:outerShdw blurRad="38100" dist="19050" dir="2700000" algn="tl" rotWithShape="0">
                    <a:schemeClr val="dk1">
                      <a:alpha val="40000"/>
                    </a:schemeClr>
                  </a:outerShdw>
                </a:effectLst>
              </a:rPr>
              <a:t>SALUDOS DEL AUTOR</a:t>
            </a:r>
          </a:p>
        </p:txBody>
      </p:sp>
      <p:sp>
        <p:nvSpPr>
          <p:cNvPr id="3" name="Rectángulo 2">
            <a:extLst>
              <a:ext uri="{FF2B5EF4-FFF2-40B4-BE49-F238E27FC236}">
                <a16:creationId xmlns:a16="http://schemas.microsoft.com/office/drawing/2014/main" id="{E278F312-7C0D-49F8-98A2-910C16BDCB54}"/>
              </a:ext>
            </a:extLst>
          </p:cNvPr>
          <p:cNvSpPr/>
          <p:nvPr/>
        </p:nvSpPr>
        <p:spPr>
          <a:xfrm>
            <a:off x="2987040" y="679227"/>
            <a:ext cx="6027681"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s-ES" b="1" dirty="0">
                <a:latin typeface="Comic Sans MS" panose="030F0702030302020204" pitchFamily="66" charset="0"/>
              </a:rPr>
              <a:t>“Gracia y paz a vosotros, del que es y que era y que ha de venir, y de los siete espíritus que están delante de su trono; y de Jesucristo el testigo fiel” </a:t>
            </a:r>
            <a:r>
              <a:rPr lang="es-ES" sz="1600" b="1" dirty="0">
                <a:latin typeface="Comic Sans MS" panose="030F0702030302020204" pitchFamily="66" charset="0"/>
              </a:rPr>
              <a:t>(Apocalipsis 1:4-5)</a:t>
            </a:r>
          </a:p>
        </p:txBody>
      </p:sp>
      <p:sp>
        <p:nvSpPr>
          <p:cNvPr id="4" name="CuadroTexto 3">
            <a:extLst>
              <a:ext uri="{FF2B5EF4-FFF2-40B4-BE49-F238E27FC236}">
                <a16:creationId xmlns:a16="http://schemas.microsoft.com/office/drawing/2014/main" id="{273FBF83-5A41-429F-BAAC-F6ACB209AE7A}"/>
              </a:ext>
            </a:extLst>
          </p:cNvPr>
          <p:cNvSpPr txBox="1"/>
          <p:nvPr/>
        </p:nvSpPr>
        <p:spPr>
          <a:xfrm>
            <a:off x="278673" y="1880818"/>
            <a:ext cx="8586654" cy="707886"/>
          </a:xfrm>
          <a:prstGeom prst="rect">
            <a:avLst/>
          </a:prstGeom>
          <a:noFill/>
        </p:spPr>
        <p:txBody>
          <a:bodyPr wrap="square" rtlCol="0">
            <a:spAutoFit/>
          </a:bodyPr>
          <a:lstStyle/>
          <a:p>
            <a:pPr>
              <a:spcBef>
                <a:spcPts val="600"/>
              </a:spcBef>
            </a:pPr>
            <a:r>
              <a:rPr lang="es-ES" sz="2000" b="1" dirty="0"/>
              <a:t>Al igual que Pablo y Pedro en sus salutaciones (Ro. 1:7; Ef. 1:2; 1P. 1:2), Juan nos transmite el deseo de gracia y paz de parte del verdadero autor de la carta:</a:t>
            </a:r>
          </a:p>
        </p:txBody>
      </p:sp>
      <p:sp>
        <p:nvSpPr>
          <p:cNvPr id="5" name="CuadroTexto 4">
            <a:extLst>
              <a:ext uri="{FF2B5EF4-FFF2-40B4-BE49-F238E27FC236}">
                <a16:creationId xmlns:a16="http://schemas.microsoft.com/office/drawing/2014/main" id="{88F5D29B-D45F-4664-AA33-B857D08DA5C6}"/>
              </a:ext>
            </a:extLst>
          </p:cNvPr>
          <p:cNvSpPr txBox="1"/>
          <p:nvPr/>
        </p:nvSpPr>
        <p:spPr>
          <a:xfrm>
            <a:off x="278673" y="2529003"/>
            <a:ext cx="5947956" cy="2862322"/>
          </a:xfrm>
          <a:prstGeom prst="rect">
            <a:avLst/>
          </a:prstGeom>
          <a:noFill/>
        </p:spPr>
        <p:txBody>
          <a:bodyPr wrap="square" rtlCol="0">
            <a:spAutoFit/>
          </a:bodyPr>
          <a:lstStyle/>
          <a:p>
            <a:pPr marL="457200" indent="-457200">
              <a:buFont typeface="+mj-lt"/>
              <a:buAutoNum type="arabicParenR"/>
            </a:pPr>
            <a:r>
              <a:rPr lang="es-ES" sz="2000" b="1" dirty="0">
                <a:ln w="6600">
                  <a:solidFill>
                    <a:schemeClr val="accent5">
                      <a:lumMod val="75000"/>
                    </a:schemeClr>
                  </a:solidFill>
                  <a:prstDash val="solid"/>
                </a:ln>
                <a:solidFill>
                  <a:srgbClr val="FFFFFF"/>
                </a:solidFill>
                <a:effectLst>
                  <a:outerShdw dist="38100" dir="2700000" algn="tl" rotWithShape="0">
                    <a:schemeClr val="accent5">
                      <a:lumMod val="75000"/>
                    </a:schemeClr>
                  </a:outerShdw>
                </a:effectLst>
              </a:rPr>
              <a:t>EL PADRE: </a:t>
            </a:r>
            <a:r>
              <a:rPr lang="es-ES" sz="2000" b="1" dirty="0"/>
              <a:t>“El que es y que era y que ha de venir” (Éxodo 3:14).</a:t>
            </a:r>
          </a:p>
          <a:p>
            <a:pPr marL="457200" indent="-457200">
              <a:buFont typeface="+mj-lt"/>
              <a:buAutoNum type="arabicParenR"/>
            </a:pPr>
            <a:r>
              <a:rPr lang="es-ES" sz="2000" b="1" dirty="0">
                <a:ln w="6600">
                  <a:solidFill>
                    <a:schemeClr val="accent2"/>
                  </a:solidFill>
                  <a:prstDash val="solid"/>
                </a:ln>
                <a:solidFill>
                  <a:srgbClr val="FFFFFF"/>
                </a:solidFill>
                <a:effectLst>
                  <a:outerShdw dist="38100" dir="2700000" algn="tl" rotWithShape="0">
                    <a:schemeClr val="accent2"/>
                  </a:outerShdw>
                </a:effectLst>
              </a:rPr>
              <a:t>EL ESPÍRITU SANTO: </a:t>
            </a:r>
            <a:r>
              <a:rPr lang="es-ES" sz="2000" b="1" dirty="0"/>
              <a:t>“Los siete espíritus”</a:t>
            </a:r>
            <a:br>
              <a:rPr lang="es-ES" sz="2000" b="1" dirty="0"/>
            </a:br>
            <a:r>
              <a:rPr lang="es-ES" sz="2000" b="1" dirty="0"/>
              <a:t>(Isaías 11:2-3; Zacarías 1:11).</a:t>
            </a:r>
          </a:p>
          <a:p>
            <a:pPr marL="457200" indent="-457200">
              <a:buFont typeface="+mj-lt"/>
              <a:buAutoNum type="arabicParenR"/>
            </a:pPr>
            <a:r>
              <a:rPr lang="es-ES" sz="2000" b="1" dirty="0">
                <a:ln w="6600">
                  <a:solidFill>
                    <a:schemeClr val="accent6">
                      <a:lumMod val="75000"/>
                    </a:schemeClr>
                  </a:solidFill>
                  <a:prstDash val="solid"/>
                </a:ln>
                <a:solidFill>
                  <a:srgbClr val="FFFFFF"/>
                </a:solidFill>
                <a:effectLst>
                  <a:outerShdw dist="38100" dir="2700000" algn="tl" rotWithShape="0">
                    <a:schemeClr val="accent6">
                      <a:lumMod val="75000"/>
                    </a:schemeClr>
                  </a:outerShdw>
                </a:effectLst>
              </a:rPr>
              <a:t>EL HIJO: </a:t>
            </a:r>
            <a:r>
              <a:rPr lang="es-ES" sz="2000" b="1" dirty="0"/>
              <a:t>“Jesucristo”.</a:t>
            </a:r>
          </a:p>
          <a:p>
            <a:pPr marL="809625" lvl="1" indent="-352425">
              <a:buBlip>
                <a:blip r:embed="rId4"/>
              </a:buBlip>
            </a:pPr>
            <a:r>
              <a:rPr lang="es-ES" sz="2000" b="1" dirty="0"/>
              <a:t>Profeta (“el testigo fiel”).</a:t>
            </a:r>
          </a:p>
          <a:p>
            <a:pPr marL="809625" lvl="1" indent="-352425">
              <a:buBlip>
                <a:blip r:embed="rId4"/>
              </a:buBlip>
            </a:pPr>
            <a:r>
              <a:rPr lang="es-ES" sz="2000" b="1" dirty="0"/>
              <a:t>Sacerdote (“El primogénito de los muertos” que “nos lavó de nuestros pecados”).</a:t>
            </a:r>
          </a:p>
          <a:p>
            <a:pPr marL="809625" lvl="1" indent="-352425">
              <a:buBlip>
                <a:blip r:embed="rId4"/>
              </a:buBlip>
            </a:pPr>
            <a:r>
              <a:rPr lang="es-ES" sz="2000" b="1" dirty="0"/>
              <a:t>Rey (“el soberano de los reyes de la tierra”).</a:t>
            </a:r>
          </a:p>
        </p:txBody>
      </p:sp>
      <p:sp>
        <p:nvSpPr>
          <p:cNvPr id="6" name="CuadroTexto 5">
            <a:extLst>
              <a:ext uri="{FF2B5EF4-FFF2-40B4-BE49-F238E27FC236}">
                <a16:creationId xmlns:a16="http://schemas.microsoft.com/office/drawing/2014/main" id="{8EC23C15-1D20-4274-8D92-A8B3E528C065}"/>
              </a:ext>
            </a:extLst>
          </p:cNvPr>
          <p:cNvSpPr txBox="1"/>
          <p:nvPr/>
        </p:nvSpPr>
        <p:spPr>
          <a:xfrm>
            <a:off x="2838991" y="5452288"/>
            <a:ext cx="3484783" cy="1323439"/>
          </a:xfrm>
          <a:prstGeom prst="rect">
            <a:avLst/>
          </a:prstGeom>
          <a:noFill/>
        </p:spPr>
        <p:txBody>
          <a:bodyPr wrap="square" rtlCol="0">
            <a:spAutoFit/>
          </a:bodyPr>
          <a:lstStyle/>
          <a:p>
            <a:pPr>
              <a:spcBef>
                <a:spcPts val="600"/>
              </a:spcBef>
            </a:pPr>
            <a:r>
              <a:rPr lang="es-ES" sz="2000" b="1" dirty="0"/>
              <a:t>Finalmente, se destaca la obra de Jesús que, por amor a nosotros, nos redimió y nos hace reyes y sacerdotes con Él.</a:t>
            </a:r>
          </a:p>
        </p:txBody>
      </p:sp>
      <p:pic>
        <p:nvPicPr>
          <p:cNvPr id="12" name="Imagen 11" descr="Imagen que contiene texto&#10;&#10;Descripción generada automáticamente">
            <a:extLst>
              <a:ext uri="{FF2B5EF4-FFF2-40B4-BE49-F238E27FC236}">
                <a16:creationId xmlns:a16="http://schemas.microsoft.com/office/drawing/2014/main" id="{B1A9033B-F2CB-45D7-B0CE-8068464B940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06357" y="2588704"/>
            <a:ext cx="2767972" cy="4093733"/>
          </a:xfrm>
          <a:prstGeom prst="rect">
            <a:avLst/>
          </a:prstGeom>
          <a:ln>
            <a:noFill/>
          </a:ln>
          <a:effectLst>
            <a:glow rad="12700">
              <a:schemeClr val="bg1">
                <a:alpha val="41000"/>
              </a:schemeClr>
            </a:glow>
            <a:softEdge rad="112500"/>
          </a:effectLst>
        </p:spPr>
      </p:pic>
      <p:pic>
        <p:nvPicPr>
          <p:cNvPr id="14" name="Imagen 13" descr="Imagen que contiene persona, cielo, exterior, hierba&#10;&#10;Descripción generada automáticamente">
            <a:extLst>
              <a:ext uri="{FF2B5EF4-FFF2-40B4-BE49-F238E27FC236}">
                <a16:creationId xmlns:a16="http://schemas.microsoft.com/office/drawing/2014/main" id="{90DA9F9A-9471-4ED5-B2F5-7C740A372D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9000" y="5396732"/>
            <a:ext cx="1053955" cy="1405712"/>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pic>
        <p:nvPicPr>
          <p:cNvPr id="16" name="Imagen 15" descr="Imagen que contiene interior&#10;&#10;Descripción generada automáticamente">
            <a:extLst>
              <a:ext uri="{FF2B5EF4-FFF2-40B4-BE49-F238E27FC236}">
                <a16:creationId xmlns:a16="http://schemas.microsoft.com/office/drawing/2014/main" id="{26BD7172-059F-4F47-BC4A-A7AB484455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7492" y="5396142"/>
            <a:ext cx="1163349" cy="1405713"/>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2932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anim calcmode="lin" valueType="num">
                                      <p:cBhvr>
                                        <p:cTn id="17" dur="500" fill="hold"/>
                                        <p:tgtEl>
                                          <p:spTgt spid="3"/>
                                        </p:tgtEl>
                                        <p:attrNameLst>
                                          <p:attrName>ppt_x</p:attrName>
                                        </p:attrNameLst>
                                      </p:cBhvr>
                                      <p:tavLst>
                                        <p:tav tm="0">
                                          <p:val>
                                            <p:fltVal val="0.5"/>
                                          </p:val>
                                        </p:tav>
                                        <p:tav tm="100000">
                                          <p:val>
                                            <p:strVal val="#ppt_x"/>
                                          </p:val>
                                        </p:tav>
                                      </p:tavLst>
                                    </p:anim>
                                    <p:anim calcmode="lin" valueType="num">
                                      <p:cBhvr>
                                        <p:cTn id="18" dur="500" fill="hold"/>
                                        <p:tgtEl>
                                          <p:spTgt spid="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anim calcmode="lin" valueType="num">
                                      <p:cBhvr>
                                        <p:cTn id="24" dur="500" fill="hold"/>
                                        <p:tgtEl>
                                          <p:spTgt spid="2"/>
                                        </p:tgtEl>
                                        <p:attrNameLst>
                                          <p:attrName>ppt_x</p:attrName>
                                        </p:attrNameLst>
                                      </p:cBhvr>
                                      <p:tavLst>
                                        <p:tav tm="0">
                                          <p:val>
                                            <p:fltVal val="0.5"/>
                                          </p:val>
                                        </p:tav>
                                        <p:tav tm="100000">
                                          <p:val>
                                            <p:strVal val="#ppt_x"/>
                                          </p:val>
                                        </p:tav>
                                      </p:tavLst>
                                    </p:anim>
                                    <p:anim calcmode="lin" valueType="num">
                                      <p:cBhvr>
                                        <p:cTn id="25" dur="500" fill="hold"/>
                                        <p:tgtEl>
                                          <p:spTgt spid="2"/>
                                        </p:tgtEl>
                                        <p:attrNameLst>
                                          <p:attrName>ppt_y</p:attrName>
                                        </p:attrNameLst>
                                      </p:cBhvr>
                                      <p:tavLst>
                                        <p:tav tm="0">
                                          <p:val>
                                            <p:fltVal val="0.5"/>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80">
                                          <p:stCondLst>
                                            <p:cond delay="0"/>
                                          </p:stCondLst>
                                        </p:cTn>
                                        <p:tgtEl>
                                          <p:spTgt spid="4"/>
                                        </p:tgtEl>
                                      </p:cBhvr>
                                    </p:animEffect>
                                    <p:anim calcmode="lin" valueType="num">
                                      <p:cBhvr>
                                        <p:cTn id="3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gtEl>
                                      </p:cBhvr>
                                      <p:to x="100000" y="60000"/>
                                    </p:animScale>
                                    <p:animScale>
                                      <p:cBhvr>
                                        <p:cTn id="37" dur="166" decel="50000">
                                          <p:stCondLst>
                                            <p:cond delay="676"/>
                                          </p:stCondLst>
                                        </p:cTn>
                                        <p:tgtEl>
                                          <p:spTgt spid="4"/>
                                        </p:tgtEl>
                                      </p:cBhvr>
                                      <p:to x="100000" y="100000"/>
                                    </p:animScale>
                                    <p:animScale>
                                      <p:cBhvr>
                                        <p:cTn id="38" dur="26">
                                          <p:stCondLst>
                                            <p:cond delay="1312"/>
                                          </p:stCondLst>
                                        </p:cTn>
                                        <p:tgtEl>
                                          <p:spTgt spid="4"/>
                                        </p:tgtEl>
                                      </p:cBhvr>
                                      <p:to x="100000" y="80000"/>
                                    </p:animScale>
                                    <p:animScale>
                                      <p:cBhvr>
                                        <p:cTn id="39" dur="166" decel="50000">
                                          <p:stCondLst>
                                            <p:cond delay="1338"/>
                                          </p:stCondLst>
                                        </p:cTn>
                                        <p:tgtEl>
                                          <p:spTgt spid="4"/>
                                        </p:tgtEl>
                                      </p:cBhvr>
                                      <p:to x="100000" y="100000"/>
                                    </p:animScale>
                                    <p:animScale>
                                      <p:cBhvr>
                                        <p:cTn id="40" dur="26">
                                          <p:stCondLst>
                                            <p:cond delay="1642"/>
                                          </p:stCondLst>
                                        </p:cTn>
                                        <p:tgtEl>
                                          <p:spTgt spid="4"/>
                                        </p:tgtEl>
                                      </p:cBhvr>
                                      <p:to x="100000" y="90000"/>
                                    </p:animScale>
                                    <p:animScale>
                                      <p:cBhvr>
                                        <p:cTn id="41" dur="166" decel="50000">
                                          <p:stCondLst>
                                            <p:cond delay="1668"/>
                                          </p:stCondLst>
                                        </p:cTn>
                                        <p:tgtEl>
                                          <p:spTgt spid="4"/>
                                        </p:tgtEl>
                                      </p:cBhvr>
                                      <p:to x="100000" y="100000"/>
                                    </p:animScale>
                                    <p:animScale>
                                      <p:cBhvr>
                                        <p:cTn id="42" dur="26">
                                          <p:stCondLst>
                                            <p:cond delay="1808"/>
                                          </p:stCondLst>
                                        </p:cTn>
                                        <p:tgtEl>
                                          <p:spTgt spid="4"/>
                                        </p:tgtEl>
                                      </p:cBhvr>
                                      <p:to x="100000" y="95000"/>
                                    </p:animScale>
                                    <p:animScale>
                                      <p:cBhvr>
                                        <p:cTn id="43" dur="166" decel="50000">
                                          <p:stCondLst>
                                            <p:cond delay="1834"/>
                                          </p:stCondLst>
                                        </p:cTn>
                                        <p:tgtEl>
                                          <p:spTgt spid="4"/>
                                        </p:tgtEl>
                                      </p:cBhvr>
                                      <p:to x="100000" y="100000"/>
                                    </p:animScale>
                                  </p:childTnLst>
                                </p:cTn>
                              </p:par>
                            </p:childTnLst>
                          </p:cTn>
                        </p:par>
                        <p:par>
                          <p:cTn id="44" fill="hold">
                            <p:stCondLst>
                              <p:cond delay="2000"/>
                            </p:stCondLst>
                            <p:childTnLst>
                              <p:par>
                                <p:cTn id="45" presetID="17" presetClass="entr" presetSubtype="1"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ppt_x</p:attrName>
                                        </p:attrNameLst>
                                      </p:cBhvr>
                                      <p:tavLst>
                                        <p:tav tm="0">
                                          <p:val>
                                            <p:strVal val="#ppt_x"/>
                                          </p:val>
                                        </p:tav>
                                        <p:tav tm="100000">
                                          <p:val>
                                            <p:strVal val="#ppt_x"/>
                                          </p:val>
                                        </p:tav>
                                      </p:tavLst>
                                    </p:anim>
                                    <p:anim calcmode="lin" valueType="num">
                                      <p:cBhvr>
                                        <p:cTn id="48" dur="500" fill="hold"/>
                                        <p:tgtEl>
                                          <p:spTgt spid="12"/>
                                        </p:tgtEl>
                                        <p:attrNameLst>
                                          <p:attrName>ppt_y</p:attrName>
                                        </p:attrNameLst>
                                      </p:cBhvr>
                                      <p:tavLst>
                                        <p:tav tm="0">
                                          <p:val>
                                            <p:strVal val="#ppt_y-#ppt_h/2"/>
                                          </p:val>
                                        </p:tav>
                                        <p:tav tm="100000">
                                          <p:val>
                                            <p:strVal val="#ppt_y"/>
                                          </p:val>
                                        </p:tav>
                                      </p:tavLst>
                                    </p:anim>
                                    <p:anim calcmode="lin" valueType="num">
                                      <p:cBhvr>
                                        <p:cTn id="49" dur="500" fill="hold"/>
                                        <p:tgtEl>
                                          <p:spTgt spid="12"/>
                                        </p:tgtEl>
                                        <p:attrNameLst>
                                          <p:attrName>ppt_w</p:attrName>
                                        </p:attrNameLst>
                                      </p:cBhvr>
                                      <p:tavLst>
                                        <p:tav tm="0">
                                          <p:val>
                                            <p:strVal val="#ppt_w"/>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Effect transition="in" filter="wipe(left)">
                                      <p:cBhvr>
                                        <p:cTn id="55" dur="500"/>
                                        <p:tgtEl>
                                          <p:spTgt spid="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
                                            <p:txEl>
                                              <p:pRg st="1" end="1"/>
                                            </p:txEl>
                                          </p:spTgt>
                                        </p:tgtEl>
                                        <p:attrNameLst>
                                          <p:attrName>style.visibility</p:attrName>
                                        </p:attrNameLst>
                                      </p:cBhvr>
                                      <p:to>
                                        <p:strVal val="visible"/>
                                      </p:to>
                                    </p:set>
                                    <p:animEffect transition="in" filter="wipe(left)">
                                      <p:cBhvr>
                                        <p:cTn id="60" dur="500"/>
                                        <p:tgtEl>
                                          <p:spTgt spid="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wipe(left)">
                                      <p:cBhvr>
                                        <p:cTn id="65" dur="500"/>
                                        <p:tgtEl>
                                          <p:spTgt spid="5">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
                                            <p:txEl>
                                              <p:pRg st="3" end="3"/>
                                            </p:txEl>
                                          </p:spTgt>
                                        </p:tgtEl>
                                        <p:attrNameLst>
                                          <p:attrName>style.visibility</p:attrName>
                                        </p:attrNameLst>
                                      </p:cBhvr>
                                      <p:to>
                                        <p:strVal val="visible"/>
                                      </p:to>
                                    </p:set>
                                    <p:animEffect transition="in" filter="wipe(left)">
                                      <p:cBhvr>
                                        <p:cTn id="70" dur="500"/>
                                        <p:tgtEl>
                                          <p:spTgt spid="5">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
                                            <p:txEl>
                                              <p:pRg st="4" end="4"/>
                                            </p:txEl>
                                          </p:spTgt>
                                        </p:tgtEl>
                                        <p:attrNameLst>
                                          <p:attrName>style.visibility</p:attrName>
                                        </p:attrNameLst>
                                      </p:cBhvr>
                                      <p:to>
                                        <p:strVal val="visible"/>
                                      </p:to>
                                    </p:set>
                                    <p:animEffect transition="in" filter="wipe(left)">
                                      <p:cBhvr>
                                        <p:cTn id="75" dur="500"/>
                                        <p:tgtEl>
                                          <p:spTgt spid="5">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
                                            <p:txEl>
                                              <p:pRg st="5" end="5"/>
                                            </p:txEl>
                                          </p:spTgt>
                                        </p:tgtEl>
                                        <p:attrNameLst>
                                          <p:attrName>style.visibility</p:attrName>
                                        </p:attrNameLst>
                                      </p:cBhvr>
                                      <p:to>
                                        <p:strVal val="visible"/>
                                      </p:to>
                                    </p:set>
                                    <p:animEffect transition="in" filter="wipe(left)">
                                      <p:cBhvr>
                                        <p:cTn id="80" dur="500"/>
                                        <p:tgtEl>
                                          <p:spTgt spid="5">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5" presetClass="entr" presetSubtype="0" fill="hold"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1000" fill="hold"/>
                                        <p:tgtEl>
                                          <p:spTgt spid="14"/>
                                        </p:tgtEl>
                                        <p:attrNameLst>
                                          <p:attrName>ppt_w</p:attrName>
                                        </p:attrNameLst>
                                      </p:cBhvr>
                                      <p:tavLst>
                                        <p:tav tm="0">
                                          <p:val>
                                            <p:fltVal val="0"/>
                                          </p:val>
                                        </p:tav>
                                        <p:tav tm="100000">
                                          <p:val>
                                            <p:strVal val="#ppt_w"/>
                                          </p:val>
                                        </p:tav>
                                      </p:tavLst>
                                    </p:anim>
                                    <p:anim calcmode="lin" valueType="num">
                                      <p:cBhvr>
                                        <p:cTn id="86" dur="1000" fill="hold"/>
                                        <p:tgtEl>
                                          <p:spTgt spid="14"/>
                                        </p:tgtEl>
                                        <p:attrNameLst>
                                          <p:attrName>ppt_h</p:attrName>
                                        </p:attrNameLst>
                                      </p:cBhvr>
                                      <p:tavLst>
                                        <p:tav tm="0">
                                          <p:val>
                                            <p:fltVal val="0"/>
                                          </p:val>
                                        </p:tav>
                                        <p:tav tm="100000">
                                          <p:val>
                                            <p:strVal val="#ppt_h"/>
                                          </p:val>
                                        </p:tav>
                                      </p:tavLst>
                                    </p:anim>
                                    <p:anim calcmode="lin" valueType="num">
                                      <p:cBhvr>
                                        <p:cTn id="87"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14"/>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1000" fill="hold"/>
                                        <p:tgtEl>
                                          <p:spTgt spid="16"/>
                                        </p:tgtEl>
                                        <p:attrNameLst>
                                          <p:attrName>ppt_w</p:attrName>
                                        </p:attrNameLst>
                                      </p:cBhvr>
                                      <p:tavLst>
                                        <p:tav tm="0">
                                          <p:val>
                                            <p:fltVal val="0"/>
                                          </p:val>
                                        </p:tav>
                                        <p:tav tm="100000">
                                          <p:val>
                                            <p:strVal val="#ppt_w"/>
                                          </p:val>
                                        </p:tav>
                                      </p:tavLst>
                                    </p:anim>
                                    <p:anim calcmode="lin" valueType="num">
                                      <p:cBhvr>
                                        <p:cTn id="92" dur="1000" fill="hold"/>
                                        <p:tgtEl>
                                          <p:spTgt spid="16"/>
                                        </p:tgtEl>
                                        <p:attrNameLst>
                                          <p:attrName>ppt_h</p:attrName>
                                        </p:attrNameLst>
                                      </p:cBhvr>
                                      <p:tavLst>
                                        <p:tav tm="0">
                                          <p:val>
                                            <p:fltVal val="0"/>
                                          </p:val>
                                        </p:tav>
                                        <p:tav tm="100000">
                                          <p:val>
                                            <p:strVal val="#ppt_h"/>
                                          </p:val>
                                        </p:tav>
                                      </p:tavLst>
                                    </p:anim>
                                    <p:anim calcmode="lin" valueType="num">
                                      <p:cBhvr>
                                        <p:cTn id="93"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16"/>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anim calcmode="lin" valueType="num">
                                      <p:cBhvr>
                                        <p:cTn id="97" dur="1000" fill="hold"/>
                                        <p:tgtEl>
                                          <p:spTgt spid="6"/>
                                        </p:tgtEl>
                                        <p:attrNameLst>
                                          <p:attrName>ppt_w</p:attrName>
                                        </p:attrNameLst>
                                      </p:cBhvr>
                                      <p:tavLst>
                                        <p:tav tm="0">
                                          <p:val>
                                            <p:fltVal val="0"/>
                                          </p:val>
                                        </p:tav>
                                        <p:tav tm="100000">
                                          <p:val>
                                            <p:strVal val="#ppt_w"/>
                                          </p:val>
                                        </p:tav>
                                      </p:tavLst>
                                    </p:anim>
                                    <p:anim calcmode="lin" valueType="num">
                                      <p:cBhvr>
                                        <p:cTn id="98" dur="1000" fill="hold"/>
                                        <p:tgtEl>
                                          <p:spTgt spid="6"/>
                                        </p:tgtEl>
                                        <p:attrNameLst>
                                          <p:attrName>ppt_h</p:attrName>
                                        </p:attrNameLst>
                                      </p:cBhvr>
                                      <p:tavLst>
                                        <p:tav tm="0">
                                          <p:val>
                                            <p:fltVal val="0"/>
                                          </p:val>
                                        </p:tav>
                                        <p:tav tm="100000">
                                          <p:val>
                                            <p:strVal val="#ppt_h"/>
                                          </p:val>
                                        </p:tav>
                                      </p:tavLst>
                                    </p:anim>
                                    <p:anim calcmode="lin" valueType="num">
                                      <p:cBhvr>
                                        <p:cTn id="9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5" grpId="0" uiExpand="1" build="p"/>
      <p:bldP spid="6" grpId="0"/>
    </p:bld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TotalTime>
  <Words>1245</Words>
  <Application>Microsoft Office PowerPoint</Application>
  <PresentationFormat>Presentación en pantalla (4:3)</PresentationFormat>
  <Paragraphs>85</Paragraphs>
  <Slides>11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Wingdings</vt:lpstr>
      <vt:lpstr>Calibri</vt:lpstr>
      <vt:lpstr>Brush Script Std</vt:lpstr>
      <vt:lpstr>Calibri Light</vt:lpstr>
      <vt:lpstr>Comic Sans MS</vt:lpstr>
      <vt:lpstr>Cooper Black</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Sergio Fustero Carreras</dc:creator>
  <cp:lastModifiedBy>Sergio Fustero Carreras</cp:lastModifiedBy>
  <cp:revision>80</cp:revision>
  <dcterms:created xsi:type="dcterms:W3CDTF">2018-12-30T07:30:40Z</dcterms:created>
  <dcterms:modified xsi:type="dcterms:W3CDTF">2018-12-30T21:22:23Z</dcterms:modified>
</cp:coreProperties>
</file>